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58" r:id="rId2"/>
  </p:sldMasterIdLst>
  <p:notesMasterIdLst>
    <p:notesMasterId r:id="rId24"/>
  </p:notesMasterIdLst>
  <p:sldIdLst>
    <p:sldId id="256" r:id="rId3"/>
    <p:sldId id="263" r:id="rId4"/>
    <p:sldId id="257" r:id="rId5"/>
    <p:sldId id="258" r:id="rId6"/>
    <p:sldId id="259" r:id="rId7"/>
    <p:sldId id="264" r:id="rId8"/>
    <p:sldId id="265" r:id="rId9"/>
    <p:sldId id="266" r:id="rId10"/>
    <p:sldId id="267" r:id="rId11"/>
    <p:sldId id="268" r:id="rId12"/>
    <p:sldId id="269" r:id="rId13"/>
    <p:sldId id="273" r:id="rId14"/>
    <p:sldId id="270" r:id="rId15"/>
    <p:sldId id="274" r:id="rId16"/>
    <p:sldId id="271" r:id="rId17"/>
    <p:sldId id="275" r:id="rId18"/>
    <p:sldId id="276" r:id="rId19"/>
    <p:sldId id="272" r:id="rId20"/>
    <p:sldId id="278" r:id="rId21"/>
    <p:sldId id="277" r:id="rId22"/>
    <p:sldId id="260" r:id="rId23"/>
  </p:sldIdLst>
  <p:sldSz cx="18288000" cy="10287000"/>
  <p:notesSz cx="7010400" cy="92964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orient="horz" pos="5083">
          <p15:clr>
            <a:srgbClr val="A4A3A4"/>
          </p15:clr>
        </p15:guide>
        <p15:guide id="3" orient="horz" pos="5315">
          <p15:clr>
            <a:srgbClr val="A4A3A4"/>
          </p15:clr>
        </p15:guide>
        <p15:guide id="4" pos="9092">
          <p15:clr>
            <a:srgbClr val="A4A3A4"/>
          </p15:clr>
        </p15:guide>
        <p15:guide id="5" orient="horz" pos="1632" userDrawn="1">
          <p15:clr>
            <a:srgbClr val="A4A3A4"/>
          </p15:clr>
        </p15:guide>
        <p15:guide id="6" pos="576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5" roundtripDataSignature="AMtx7mg5vmXG9d1QPiKwYj5V6n2IR6nf4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5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>
      <p:cViewPr varScale="1">
        <p:scale>
          <a:sx n="80" d="100"/>
          <a:sy n="80" d="100"/>
        </p:scale>
        <p:origin x="824" y="224"/>
      </p:cViewPr>
      <p:guideLst>
        <p:guide orient="horz" pos="2184"/>
        <p:guide orient="horz" pos="5083"/>
        <p:guide orient="horz" pos="5315"/>
        <p:guide pos="9092"/>
        <p:guide orient="horz" pos="1632"/>
        <p:guide pos="576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-2676"/>
    </p:cViewPr>
  </p:sorter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customschemas.google.com/relationships/presentationmetadata" Target="meta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dt" idx="10"/>
          </p:nvPr>
        </p:nvSpPr>
        <p:spPr>
          <a:xfrm>
            <a:off x="330565" y="8831580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" name="Google Shape;5;n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33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33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33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33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33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" name="Google Shape;6;n"/>
          <p:cNvSpPr txBox="1">
            <a:spLocks noGrp="1"/>
          </p:cNvSpPr>
          <p:nvPr>
            <p:ph type="sldNum" idx="12"/>
          </p:nvPr>
        </p:nvSpPr>
        <p:spPr>
          <a:xfrm>
            <a:off x="3663170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US" sz="11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endParaRPr sz="1100" b="0" i="0" u="none" strike="noStrike" cap="non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7" name="Google Shape;7;n"/>
          <p:cNvGrpSpPr/>
          <p:nvPr/>
        </p:nvGrpSpPr>
        <p:grpSpPr>
          <a:xfrm>
            <a:off x="5528649" y="308894"/>
            <a:ext cx="1083012" cy="200064"/>
            <a:chOff x="8775700" y="3552825"/>
            <a:chExt cx="5156200" cy="952500"/>
          </a:xfrm>
        </p:grpSpPr>
        <p:sp>
          <p:nvSpPr>
            <p:cNvPr id="8" name="Google Shape;8;n"/>
            <p:cNvSpPr/>
            <p:nvPr/>
          </p:nvSpPr>
          <p:spPr>
            <a:xfrm>
              <a:off x="13817600" y="4265613"/>
              <a:ext cx="114300" cy="111125"/>
            </a:xfrm>
            <a:custGeom>
              <a:avLst/>
              <a:gdLst/>
              <a:ahLst/>
              <a:cxnLst/>
              <a:rect l="l" t="t" r="r" b="b"/>
              <a:pathLst>
                <a:path w="144" h="139" extrusionOk="0">
                  <a:moveTo>
                    <a:pt x="59" y="45"/>
                  </a:moveTo>
                  <a:lnTo>
                    <a:pt x="59" y="63"/>
                  </a:lnTo>
                  <a:lnTo>
                    <a:pt x="75" y="63"/>
                  </a:lnTo>
                  <a:lnTo>
                    <a:pt x="79" y="63"/>
                  </a:lnTo>
                  <a:lnTo>
                    <a:pt x="83" y="63"/>
                  </a:lnTo>
                  <a:lnTo>
                    <a:pt x="85" y="61"/>
                  </a:lnTo>
                  <a:lnTo>
                    <a:pt x="87" y="57"/>
                  </a:lnTo>
                  <a:lnTo>
                    <a:pt x="87" y="53"/>
                  </a:lnTo>
                  <a:lnTo>
                    <a:pt x="85" y="49"/>
                  </a:lnTo>
                  <a:lnTo>
                    <a:pt x="83" y="47"/>
                  </a:lnTo>
                  <a:lnTo>
                    <a:pt x="79" y="45"/>
                  </a:lnTo>
                  <a:lnTo>
                    <a:pt x="75" y="45"/>
                  </a:lnTo>
                  <a:lnTo>
                    <a:pt x="71" y="45"/>
                  </a:lnTo>
                  <a:lnTo>
                    <a:pt x="59" y="45"/>
                  </a:lnTo>
                  <a:close/>
                  <a:moveTo>
                    <a:pt x="44" y="33"/>
                  </a:moveTo>
                  <a:lnTo>
                    <a:pt x="73" y="33"/>
                  </a:lnTo>
                  <a:lnTo>
                    <a:pt x="89" y="35"/>
                  </a:lnTo>
                  <a:lnTo>
                    <a:pt x="101" y="41"/>
                  </a:lnTo>
                  <a:lnTo>
                    <a:pt x="105" y="55"/>
                  </a:lnTo>
                  <a:lnTo>
                    <a:pt x="103" y="61"/>
                  </a:lnTo>
                  <a:lnTo>
                    <a:pt x="101" y="67"/>
                  </a:lnTo>
                  <a:lnTo>
                    <a:pt x="99" y="68"/>
                  </a:lnTo>
                  <a:lnTo>
                    <a:pt x="95" y="72"/>
                  </a:lnTo>
                  <a:lnTo>
                    <a:pt x="91" y="74"/>
                  </a:lnTo>
                  <a:lnTo>
                    <a:pt x="85" y="74"/>
                  </a:lnTo>
                  <a:lnTo>
                    <a:pt x="105" y="106"/>
                  </a:lnTo>
                  <a:lnTo>
                    <a:pt x="85" y="106"/>
                  </a:lnTo>
                  <a:lnTo>
                    <a:pt x="67" y="76"/>
                  </a:lnTo>
                  <a:lnTo>
                    <a:pt x="59" y="76"/>
                  </a:lnTo>
                  <a:lnTo>
                    <a:pt x="59" y="106"/>
                  </a:lnTo>
                  <a:lnTo>
                    <a:pt x="44" y="106"/>
                  </a:lnTo>
                  <a:lnTo>
                    <a:pt x="44" y="33"/>
                  </a:lnTo>
                  <a:close/>
                  <a:moveTo>
                    <a:pt x="71" y="17"/>
                  </a:moveTo>
                  <a:lnTo>
                    <a:pt x="51" y="21"/>
                  </a:lnTo>
                  <a:lnTo>
                    <a:pt x="36" y="31"/>
                  </a:lnTo>
                  <a:lnTo>
                    <a:pt x="24" y="49"/>
                  </a:lnTo>
                  <a:lnTo>
                    <a:pt x="20" y="70"/>
                  </a:lnTo>
                  <a:lnTo>
                    <a:pt x="24" y="92"/>
                  </a:lnTo>
                  <a:lnTo>
                    <a:pt x="36" y="108"/>
                  </a:lnTo>
                  <a:lnTo>
                    <a:pt x="51" y="120"/>
                  </a:lnTo>
                  <a:lnTo>
                    <a:pt x="71" y="124"/>
                  </a:lnTo>
                  <a:lnTo>
                    <a:pt x="71" y="124"/>
                  </a:lnTo>
                  <a:lnTo>
                    <a:pt x="91" y="120"/>
                  </a:lnTo>
                  <a:lnTo>
                    <a:pt x="109" y="108"/>
                  </a:lnTo>
                  <a:lnTo>
                    <a:pt x="118" y="92"/>
                  </a:lnTo>
                  <a:lnTo>
                    <a:pt x="122" y="70"/>
                  </a:lnTo>
                  <a:lnTo>
                    <a:pt x="118" y="49"/>
                  </a:lnTo>
                  <a:lnTo>
                    <a:pt x="109" y="31"/>
                  </a:lnTo>
                  <a:lnTo>
                    <a:pt x="91" y="21"/>
                  </a:lnTo>
                  <a:lnTo>
                    <a:pt x="71" y="17"/>
                  </a:lnTo>
                  <a:close/>
                  <a:moveTo>
                    <a:pt x="71" y="0"/>
                  </a:moveTo>
                  <a:lnTo>
                    <a:pt x="95" y="3"/>
                  </a:lnTo>
                  <a:lnTo>
                    <a:pt x="114" y="11"/>
                  </a:lnTo>
                  <a:lnTo>
                    <a:pt x="130" y="27"/>
                  </a:lnTo>
                  <a:lnTo>
                    <a:pt x="140" y="45"/>
                  </a:lnTo>
                  <a:lnTo>
                    <a:pt x="144" y="70"/>
                  </a:lnTo>
                  <a:lnTo>
                    <a:pt x="140" y="94"/>
                  </a:lnTo>
                  <a:lnTo>
                    <a:pt x="130" y="114"/>
                  </a:lnTo>
                  <a:lnTo>
                    <a:pt x="114" y="128"/>
                  </a:lnTo>
                  <a:lnTo>
                    <a:pt x="95" y="135"/>
                  </a:lnTo>
                  <a:lnTo>
                    <a:pt x="71" y="139"/>
                  </a:lnTo>
                  <a:lnTo>
                    <a:pt x="50" y="135"/>
                  </a:lnTo>
                  <a:lnTo>
                    <a:pt x="30" y="128"/>
                  </a:lnTo>
                  <a:lnTo>
                    <a:pt x="14" y="114"/>
                  </a:lnTo>
                  <a:lnTo>
                    <a:pt x="4" y="94"/>
                  </a:lnTo>
                  <a:lnTo>
                    <a:pt x="0" y="70"/>
                  </a:lnTo>
                  <a:lnTo>
                    <a:pt x="4" y="45"/>
                  </a:lnTo>
                  <a:lnTo>
                    <a:pt x="14" y="27"/>
                  </a:lnTo>
                  <a:lnTo>
                    <a:pt x="30" y="11"/>
                  </a:lnTo>
                  <a:lnTo>
                    <a:pt x="50" y="3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9;n"/>
            <p:cNvSpPr/>
            <p:nvPr/>
          </p:nvSpPr>
          <p:spPr>
            <a:xfrm>
              <a:off x="10447338" y="3732213"/>
              <a:ext cx="3333750" cy="625475"/>
            </a:xfrm>
            <a:custGeom>
              <a:avLst/>
              <a:gdLst/>
              <a:ahLst/>
              <a:cxnLst/>
              <a:rect l="l" t="t" r="r" b="b"/>
              <a:pathLst>
                <a:path w="4200" h="788" extrusionOk="0">
                  <a:moveTo>
                    <a:pt x="2325" y="171"/>
                  </a:moveTo>
                  <a:lnTo>
                    <a:pt x="2325" y="618"/>
                  </a:lnTo>
                  <a:lnTo>
                    <a:pt x="2420" y="618"/>
                  </a:lnTo>
                  <a:lnTo>
                    <a:pt x="2465" y="616"/>
                  </a:lnTo>
                  <a:lnTo>
                    <a:pt x="2505" y="608"/>
                  </a:lnTo>
                  <a:lnTo>
                    <a:pt x="2540" y="597"/>
                  </a:lnTo>
                  <a:lnTo>
                    <a:pt x="2572" y="579"/>
                  </a:lnTo>
                  <a:lnTo>
                    <a:pt x="2599" y="555"/>
                  </a:lnTo>
                  <a:lnTo>
                    <a:pt x="2619" y="526"/>
                  </a:lnTo>
                  <a:lnTo>
                    <a:pt x="2635" y="488"/>
                  </a:lnTo>
                  <a:lnTo>
                    <a:pt x="2644" y="445"/>
                  </a:lnTo>
                  <a:lnTo>
                    <a:pt x="2648" y="396"/>
                  </a:lnTo>
                  <a:lnTo>
                    <a:pt x="2644" y="344"/>
                  </a:lnTo>
                  <a:lnTo>
                    <a:pt x="2635" y="301"/>
                  </a:lnTo>
                  <a:lnTo>
                    <a:pt x="2619" y="266"/>
                  </a:lnTo>
                  <a:lnTo>
                    <a:pt x="2599" y="236"/>
                  </a:lnTo>
                  <a:lnTo>
                    <a:pt x="2572" y="212"/>
                  </a:lnTo>
                  <a:lnTo>
                    <a:pt x="2540" y="193"/>
                  </a:lnTo>
                  <a:lnTo>
                    <a:pt x="2505" y="181"/>
                  </a:lnTo>
                  <a:lnTo>
                    <a:pt x="2465" y="173"/>
                  </a:lnTo>
                  <a:lnTo>
                    <a:pt x="2420" y="171"/>
                  </a:lnTo>
                  <a:lnTo>
                    <a:pt x="2325" y="171"/>
                  </a:lnTo>
                  <a:close/>
                  <a:moveTo>
                    <a:pt x="3735" y="143"/>
                  </a:moveTo>
                  <a:lnTo>
                    <a:pt x="3597" y="512"/>
                  </a:lnTo>
                  <a:lnTo>
                    <a:pt x="3869" y="512"/>
                  </a:lnTo>
                  <a:lnTo>
                    <a:pt x="3735" y="143"/>
                  </a:lnTo>
                  <a:close/>
                  <a:moveTo>
                    <a:pt x="3887" y="0"/>
                  </a:moveTo>
                  <a:lnTo>
                    <a:pt x="4200" y="786"/>
                  </a:lnTo>
                  <a:lnTo>
                    <a:pt x="3962" y="786"/>
                  </a:lnTo>
                  <a:lnTo>
                    <a:pt x="3916" y="648"/>
                  </a:lnTo>
                  <a:lnTo>
                    <a:pt x="3548" y="648"/>
                  </a:lnTo>
                  <a:lnTo>
                    <a:pt x="3501" y="786"/>
                  </a:lnTo>
                  <a:lnTo>
                    <a:pt x="3280" y="786"/>
                  </a:lnTo>
                  <a:lnTo>
                    <a:pt x="3592" y="0"/>
                  </a:lnTo>
                  <a:lnTo>
                    <a:pt x="3887" y="0"/>
                  </a:lnTo>
                  <a:close/>
                  <a:moveTo>
                    <a:pt x="2969" y="0"/>
                  </a:moveTo>
                  <a:lnTo>
                    <a:pt x="3190" y="0"/>
                  </a:lnTo>
                  <a:lnTo>
                    <a:pt x="3190" y="788"/>
                  </a:lnTo>
                  <a:lnTo>
                    <a:pt x="2969" y="788"/>
                  </a:lnTo>
                  <a:lnTo>
                    <a:pt x="2969" y="0"/>
                  </a:lnTo>
                  <a:close/>
                  <a:moveTo>
                    <a:pt x="2105" y="0"/>
                  </a:moveTo>
                  <a:lnTo>
                    <a:pt x="2416" y="0"/>
                  </a:lnTo>
                  <a:lnTo>
                    <a:pt x="2489" y="2"/>
                  </a:lnTo>
                  <a:lnTo>
                    <a:pt x="2554" y="7"/>
                  </a:lnTo>
                  <a:lnTo>
                    <a:pt x="2613" y="17"/>
                  </a:lnTo>
                  <a:lnTo>
                    <a:pt x="2666" y="33"/>
                  </a:lnTo>
                  <a:lnTo>
                    <a:pt x="2713" y="57"/>
                  </a:lnTo>
                  <a:lnTo>
                    <a:pt x="2757" y="90"/>
                  </a:lnTo>
                  <a:lnTo>
                    <a:pt x="2794" y="132"/>
                  </a:lnTo>
                  <a:lnTo>
                    <a:pt x="2818" y="173"/>
                  </a:lnTo>
                  <a:lnTo>
                    <a:pt x="2839" y="222"/>
                  </a:lnTo>
                  <a:lnTo>
                    <a:pt x="2853" y="277"/>
                  </a:lnTo>
                  <a:lnTo>
                    <a:pt x="2863" y="337"/>
                  </a:lnTo>
                  <a:lnTo>
                    <a:pt x="2865" y="402"/>
                  </a:lnTo>
                  <a:lnTo>
                    <a:pt x="2863" y="461"/>
                  </a:lnTo>
                  <a:lnTo>
                    <a:pt x="2855" y="518"/>
                  </a:lnTo>
                  <a:lnTo>
                    <a:pt x="2843" y="569"/>
                  </a:lnTo>
                  <a:lnTo>
                    <a:pt x="2828" y="614"/>
                  </a:lnTo>
                  <a:lnTo>
                    <a:pt x="2810" y="654"/>
                  </a:lnTo>
                  <a:lnTo>
                    <a:pt x="2786" y="683"/>
                  </a:lnTo>
                  <a:lnTo>
                    <a:pt x="2761" y="709"/>
                  </a:lnTo>
                  <a:lnTo>
                    <a:pt x="2735" y="731"/>
                  </a:lnTo>
                  <a:lnTo>
                    <a:pt x="2705" y="748"/>
                  </a:lnTo>
                  <a:lnTo>
                    <a:pt x="2672" y="762"/>
                  </a:lnTo>
                  <a:lnTo>
                    <a:pt x="2633" y="772"/>
                  </a:lnTo>
                  <a:lnTo>
                    <a:pt x="2585" y="780"/>
                  </a:lnTo>
                  <a:lnTo>
                    <a:pt x="2530" y="786"/>
                  </a:lnTo>
                  <a:lnTo>
                    <a:pt x="2465" y="788"/>
                  </a:lnTo>
                  <a:lnTo>
                    <a:pt x="2105" y="788"/>
                  </a:lnTo>
                  <a:lnTo>
                    <a:pt x="2105" y="0"/>
                  </a:lnTo>
                  <a:close/>
                  <a:moveTo>
                    <a:pt x="825" y="0"/>
                  </a:moveTo>
                  <a:lnTo>
                    <a:pt x="1063" y="0"/>
                  </a:lnTo>
                  <a:lnTo>
                    <a:pt x="1240" y="624"/>
                  </a:lnTo>
                  <a:lnTo>
                    <a:pt x="1428" y="0"/>
                  </a:lnTo>
                  <a:lnTo>
                    <a:pt x="1654" y="0"/>
                  </a:lnTo>
                  <a:lnTo>
                    <a:pt x="1398" y="788"/>
                  </a:lnTo>
                  <a:lnTo>
                    <a:pt x="1077" y="788"/>
                  </a:lnTo>
                  <a:lnTo>
                    <a:pt x="825" y="0"/>
                  </a:lnTo>
                  <a:close/>
                  <a:moveTo>
                    <a:pt x="1747" y="0"/>
                  </a:moveTo>
                  <a:lnTo>
                    <a:pt x="1969" y="0"/>
                  </a:lnTo>
                  <a:lnTo>
                    <a:pt x="1969" y="788"/>
                  </a:lnTo>
                  <a:lnTo>
                    <a:pt x="1747" y="788"/>
                  </a:lnTo>
                  <a:lnTo>
                    <a:pt x="1747" y="0"/>
                  </a:lnTo>
                  <a:close/>
                  <a:moveTo>
                    <a:pt x="0" y="0"/>
                  </a:moveTo>
                  <a:lnTo>
                    <a:pt x="400" y="0"/>
                  </a:lnTo>
                  <a:lnTo>
                    <a:pt x="441" y="0"/>
                  </a:lnTo>
                  <a:lnTo>
                    <a:pt x="482" y="2"/>
                  </a:lnTo>
                  <a:lnTo>
                    <a:pt x="522" y="7"/>
                  </a:lnTo>
                  <a:lnTo>
                    <a:pt x="561" y="15"/>
                  </a:lnTo>
                  <a:lnTo>
                    <a:pt x="599" y="25"/>
                  </a:lnTo>
                  <a:lnTo>
                    <a:pt x="634" y="41"/>
                  </a:lnTo>
                  <a:lnTo>
                    <a:pt x="667" y="59"/>
                  </a:lnTo>
                  <a:lnTo>
                    <a:pt x="697" y="82"/>
                  </a:lnTo>
                  <a:lnTo>
                    <a:pt x="725" y="112"/>
                  </a:lnTo>
                  <a:lnTo>
                    <a:pt x="746" y="145"/>
                  </a:lnTo>
                  <a:lnTo>
                    <a:pt x="766" y="187"/>
                  </a:lnTo>
                  <a:lnTo>
                    <a:pt x="780" y="234"/>
                  </a:lnTo>
                  <a:lnTo>
                    <a:pt x="788" y="289"/>
                  </a:lnTo>
                  <a:lnTo>
                    <a:pt x="790" y="352"/>
                  </a:lnTo>
                  <a:lnTo>
                    <a:pt x="790" y="788"/>
                  </a:lnTo>
                  <a:lnTo>
                    <a:pt x="573" y="788"/>
                  </a:lnTo>
                  <a:lnTo>
                    <a:pt x="573" y="427"/>
                  </a:lnTo>
                  <a:lnTo>
                    <a:pt x="571" y="368"/>
                  </a:lnTo>
                  <a:lnTo>
                    <a:pt x="567" y="317"/>
                  </a:lnTo>
                  <a:lnTo>
                    <a:pt x="557" y="277"/>
                  </a:lnTo>
                  <a:lnTo>
                    <a:pt x="543" y="244"/>
                  </a:lnTo>
                  <a:lnTo>
                    <a:pt x="524" y="220"/>
                  </a:lnTo>
                  <a:lnTo>
                    <a:pt x="500" y="201"/>
                  </a:lnTo>
                  <a:lnTo>
                    <a:pt x="473" y="187"/>
                  </a:lnTo>
                  <a:lnTo>
                    <a:pt x="439" y="179"/>
                  </a:lnTo>
                  <a:lnTo>
                    <a:pt x="400" y="175"/>
                  </a:lnTo>
                  <a:lnTo>
                    <a:pt x="224" y="175"/>
                  </a:lnTo>
                  <a:lnTo>
                    <a:pt x="224" y="788"/>
                  </a:lnTo>
                  <a:lnTo>
                    <a:pt x="0" y="7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0;n"/>
            <p:cNvSpPr/>
            <p:nvPr/>
          </p:nvSpPr>
          <p:spPr>
            <a:xfrm>
              <a:off x="8775700" y="3552825"/>
              <a:ext cx="1436688" cy="952500"/>
            </a:xfrm>
            <a:custGeom>
              <a:avLst/>
              <a:gdLst/>
              <a:ahLst/>
              <a:cxnLst/>
              <a:rect l="l" t="t" r="r" b="b"/>
              <a:pathLst>
                <a:path w="1810" h="1200" extrusionOk="0">
                  <a:moveTo>
                    <a:pt x="675" y="359"/>
                  </a:moveTo>
                  <a:lnTo>
                    <a:pt x="675" y="451"/>
                  </a:lnTo>
                  <a:lnTo>
                    <a:pt x="675" y="451"/>
                  </a:lnTo>
                  <a:lnTo>
                    <a:pt x="638" y="451"/>
                  </a:lnTo>
                  <a:lnTo>
                    <a:pt x="603" y="459"/>
                  </a:lnTo>
                  <a:lnTo>
                    <a:pt x="571" y="471"/>
                  </a:lnTo>
                  <a:lnTo>
                    <a:pt x="542" y="485"/>
                  </a:lnTo>
                  <a:lnTo>
                    <a:pt x="516" y="502"/>
                  </a:lnTo>
                  <a:lnTo>
                    <a:pt x="496" y="518"/>
                  </a:lnTo>
                  <a:lnTo>
                    <a:pt x="482" y="532"/>
                  </a:lnTo>
                  <a:lnTo>
                    <a:pt x="473" y="542"/>
                  </a:lnTo>
                  <a:lnTo>
                    <a:pt x="469" y="546"/>
                  </a:lnTo>
                  <a:lnTo>
                    <a:pt x="471" y="552"/>
                  </a:lnTo>
                  <a:lnTo>
                    <a:pt x="477" y="566"/>
                  </a:lnTo>
                  <a:lnTo>
                    <a:pt x="484" y="587"/>
                  </a:lnTo>
                  <a:lnTo>
                    <a:pt x="496" y="613"/>
                  </a:lnTo>
                  <a:lnTo>
                    <a:pt x="514" y="644"/>
                  </a:lnTo>
                  <a:lnTo>
                    <a:pt x="536" y="676"/>
                  </a:lnTo>
                  <a:lnTo>
                    <a:pt x="561" y="707"/>
                  </a:lnTo>
                  <a:lnTo>
                    <a:pt x="595" y="735"/>
                  </a:lnTo>
                  <a:lnTo>
                    <a:pt x="632" y="761"/>
                  </a:lnTo>
                  <a:lnTo>
                    <a:pt x="675" y="780"/>
                  </a:lnTo>
                  <a:lnTo>
                    <a:pt x="675" y="865"/>
                  </a:lnTo>
                  <a:lnTo>
                    <a:pt x="614" y="851"/>
                  </a:lnTo>
                  <a:lnTo>
                    <a:pt x="561" y="828"/>
                  </a:lnTo>
                  <a:lnTo>
                    <a:pt x="514" y="800"/>
                  </a:lnTo>
                  <a:lnTo>
                    <a:pt x="473" y="768"/>
                  </a:lnTo>
                  <a:lnTo>
                    <a:pt x="439" y="733"/>
                  </a:lnTo>
                  <a:lnTo>
                    <a:pt x="408" y="698"/>
                  </a:lnTo>
                  <a:lnTo>
                    <a:pt x="384" y="660"/>
                  </a:lnTo>
                  <a:lnTo>
                    <a:pt x="364" y="627"/>
                  </a:lnTo>
                  <a:lnTo>
                    <a:pt x="349" y="595"/>
                  </a:lnTo>
                  <a:lnTo>
                    <a:pt x="337" y="569"/>
                  </a:lnTo>
                  <a:lnTo>
                    <a:pt x="329" y="548"/>
                  </a:lnTo>
                  <a:lnTo>
                    <a:pt x="325" y="534"/>
                  </a:lnTo>
                  <a:lnTo>
                    <a:pt x="323" y="530"/>
                  </a:lnTo>
                  <a:lnTo>
                    <a:pt x="325" y="526"/>
                  </a:lnTo>
                  <a:lnTo>
                    <a:pt x="335" y="516"/>
                  </a:lnTo>
                  <a:lnTo>
                    <a:pt x="350" y="502"/>
                  </a:lnTo>
                  <a:lnTo>
                    <a:pt x="372" y="485"/>
                  </a:lnTo>
                  <a:lnTo>
                    <a:pt x="400" y="463"/>
                  </a:lnTo>
                  <a:lnTo>
                    <a:pt x="433" y="441"/>
                  </a:lnTo>
                  <a:lnTo>
                    <a:pt x="473" y="420"/>
                  </a:lnTo>
                  <a:lnTo>
                    <a:pt x="516" y="400"/>
                  </a:lnTo>
                  <a:lnTo>
                    <a:pt x="565" y="382"/>
                  </a:lnTo>
                  <a:lnTo>
                    <a:pt x="618" y="368"/>
                  </a:lnTo>
                  <a:lnTo>
                    <a:pt x="675" y="359"/>
                  </a:lnTo>
                  <a:close/>
                  <a:moveTo>
                    <a:pt x="707" y="248"/>
                  </a:moveTo>
                  <a:lnTo>
                    <a:pt x="770" y="250"/>
                  </a:lnTo>
                  <a:lnTo>
                    <a:pt x="827" y="260"/>
                  </a:lnTo>
                  <a:lnTo>
                    <a:pt x="882" y="274"/>
                  </a:lnTo>
                  <a:lnTo>
                    <a:pt x="933" y="296"/>
                  </a:lnTo>
                  <a:lnTo>
                    <a:pt x="981" y="319"/>
                  </a:lnTo>
                  <a:lnTo>
                    <a:pt x="1024" y="345"/>
                  </a:lnTo>
                  <a:lnTo>
                    <a:pt x="1063" y="372"/>
                  </a:lnTo>
                  <a:lnTo>
                    <a:pt x="1097" y="400"/>
                  </a:lnTo>
                  <a:lnTo>
                    <a:pt x="1126" y="426"/>
                  </a:lnTo>
                  <a:lnTo>
                    <a:pt x="1152" y="451"/>
                  </a:lnTo>
                  <a:lnTo>
                    <a:pt x="1172" y="471"/>
                  </a:lnTo>
                  <a:lnTo>
                    <a:pt x="1185" y="489"/>
                  </a:lnTo>
                  <a:lnTo>
                    <a:pt x="1195" y="499"/>
                  </a:lnTo>
                  <a:lnTo>
                    <a:pt x="1197" y="502"/>
                  </a:lnTo>
                  <a:lnTo>
                    <a:pt x="1193" y="506"/>
                  </a:lnTo>
                  <a:lnTo>
                    <a:pt x="1185" y="518"/>
                  </a:lnTo>
                  <a:lnTo>
                    <a:pt x="1170" y="538"/>
                  </a:lnTo>
                  <a:lnTo>
                    <a:pt x="1150" y="562"/>
                  </a:lnTo>
                  <a:lnTo>
                    <a:pt x="1126" y="587"/>
                  </a:lnTo>
                  <a:lnTo>
                    <a:pt x="1097" y="617"/>
                  </a:lnTo>
                  <a:lnTo>
                    <a:pt x="1065" y="648"/>
                  </a:lnTo>
                  <a:lnTo>
                    <a:pt x="1028" y="680"/>
                  </a:lnTo>
                  <a:lnTo>
                    <a:pt x="988" y="709"/>
                  </a:lnTo>
                  <a:lnTo>
                    <a:pt x="947" y="737"/>
                  </a:lnTo>
                  <a:lnTo>
                    <a:pt x="904" y="761"/>
                  </a:lnTo>
                  <a:lnTo>
                    <a:pt x="859" y="778"/>
                  </a:lnTo>
                  <a:lnTo>
                    <a:pt x="811" y="790"/>
                  </a:lnTo>
                  <a:lnTo>
                    <a:pt x="762" y="794"/>
                  </a:lnTo>
                  <a:lnTo>
                    <a:pt x="717" y="790"/>
                  </a:lnTo>
                  <a:lnTo>
                    <a:pt x="675" y="780"/>
                  </a:lnTo>
                  <a:lnTo>
                    <a:pt x="675" y="451"/>
                  </a:lnTo>
                  <a:lnTo>
                    <a:pt x="715" y="459"/>
                  </a:lnTo>
                  <a:lnTo>
                    <a:pt x="746" y="469"/>
                  </a:lnTo>
                  <a:lnTo>
                    <a:pt x="774" y="485"/>
                  </a:lnTo>
                  <a:lnTo>
                    <a:pt x="796" y="504"/>
                  </a:lnTo>
                  <a:lnTo>
                    <a:pt x="817" y="528"/>
                  </a:lnTo>
                  <a:lnTo>
                    <a:pt x="837" y="558"/>
                  </a:lnTo>
                  <a:lnTo>
                    <a:pt x="859" y="591"/>
                  </a:lnTo>
                  <a:lnTo>
                    <a:pt x="882" y="633"/>
                  </a:lnTo>
                  <a:lnTo>
                    <a:pt x="1038" y="502"/>
                  </a:lnTo>
                  <a:lnTo>
                    <a:pt x="1034" y="499"/>
                  </a:lnTo>
                  <a:lnTo>
                    <a:pt x="1024" y="487"/>
                  </a:lnTo>
                  <a:lnTo>
                    <a:pt x="1008" y="471"/>
                  </a:lnTo>
                  <a:lnTo>
                    <a:pt x="985" y="451"/>
                  </a:lnTo>
                  <a:lnTo>
                    <a:pt x="957" y="430"/>
                  </a:lnTo>
                  <a:lnTo>
                    <a:pt x="924" y="406"/>
                  </a:lnTo>
                  <a:lnTo>
                    <a:pt x="884" y="386"/>
                  </a:lnTo>
                  <a:lnTo>
                    <a:pt x="839" y="370"/>
                  </a:lnTo>
                  <a:lnTo>
                    <a:pt x="790" y="359"/>
                  </a:lnTo>
                  <a:lnTo>
                    <a:pt x="734" y="355"/>
                  </a:lnTo>
                  <a:lnTo>
                    <a:pt x="675" y="359"/>
                  </a:lnTo>
                  <a:lnTo>
                    <a:pt x="675" y="250"/>
                  </a:lnTo>
                  <a:lnTo>
                    <a:pt x="707" y="248"/>
                  </a:lnTo>
                  <a:close/>
                  <a:moveTo>
                    <a:pt x="675" y="162"/>
                  </a:moveTo>
                  <a:lnTo>
                    <a:pt x="675" y="250"/>
                  </a:lnTo>
                  <a:lnTo>
                    <a:pt x="603" y="260"/>
                  </a:lnTo>
                  <a:lnTo>
                    <a:pt x="536" y="276"/>
                  </a:lnTo>
                  <a:lnTo>
                    <a:pt x="475" y="296"/>
                  </a:lnTo>
                  <a:lnTo>
                    <a:pt x="419" y="321"/>
                  </a:lnTo>
                  <a:lnTo>
                    <a:pt x="370" y="349"/>
                  </a:lnTo>
                  <a:lnTo>
                    <a:pt x="327" y="378"/>
                  </a:lnTo>
                  <a:lnTo>
                    <a:pt x="289" y="408"/>
                  </a:lnTo>
                  <a:lnTo>
                    <a:pt x="258" y="435"/>
                  </a:lnTo>
                  <a:lnTo>
                    <a:pt x="232" y="461"/>
                  </a:lnTo>
                  <a:lnTo>
                    <a:pt x="211" y="483"/>
                  </a:lnTo>
                  <a:lnTo>
                    <a:pt x="197" y="500"/>
                  </a:lnTo>
                  <a:lnTo>
                    <a:pt x="187" y="512"/>
                  </a:lnTo>
                  <a:lnTo>
                    <a:pt x="185" y="516"/>
                  </a:lnTo>
                  <a:lnTo>
                    <a:pt x="187" y="522"/>
                  </a:lnTo>
                  <a:lnTo>
                    <a:pt x="191" y="534"/>
                  </a:lnTo>
                  <a:lnTo>
                    <a:pt x="199" y="554"/>
                  </a:lnTo>
                  <a:lnTo>
                    <a:pt x="211" y="581"/>
                  </a:lnTo>
                  <a:lnTo>
                    <a:pt x="224" y="611"/>
                  </a:lnTo>
                  <a:lnTo>
                    <a:pt x="244" y="646"/>
                  </a:lnTo>
                  <a:lnTo>
                    <a:pt x="266" y="684"/>
                  </a:lnTo>
                  <a:lnTo>
                    <a:pt x="293" y="723"/>
                  </a:lnTo>
                  <a:lnTo>
                    <a:pt x="325" y="765"/>
                  </a:lnTo>
                  <a:lnTo>
                    <a:pt x="360" y="804"/>
                  </a:lnTo>
                  <a:lnTo>
                    <a:pt x="400" y="841"/>
                  </a:lnTo>
                  <a:lnTo>
                    <a:pt x="445" y="877"/>
                  </a:lnTo>
                  <a:lnTo>
                    <a:pt x="494" y="906"/>
                  </a:lnTo>
                  <a:lnTo>
                    <a:pt x="549" y="934"/>
                  </a:lnTo>
                  <a:lnTo>
                    <a:pt x="610" y="954"/>
                  </a:lnTo>
                  <a:lnTo>
                    <a:pt x="675" y="966"/>
                  </a:lnTo>
                  <a:lnTo>
                    <a:pt x="675" y="1058"/>
                  </a:lnTo>
                  <a:lnTo>
                    <a:pt x="595" y="1046"/>
                  </a:lnTo>
                  <a:lnTo>
                    <a:pt x="522" y="1027"/>
                  </a:lnTo>
                  <a:lnTo>
                    <a:pt x="453" y="1001"/>
                  </a:lnTo>
                  <a:lnTo>
                    <a:pt x="390" y="969"/>
                  </a:lnTo>
                  <a:lnTo>
                    <a:pt x="331" y="932"/>
                  </a:lnTo>
                  <a:lnTo>
                    <a:pt x="280" y="893"/>
                  </a:lnTo>
                  <a:lnTo>
                    <a:pt x="232" y="849"/>
                  </a:lnTo>
                  <a:lnTo>
                    <a:pt x="189" y="806"/>
                  </a:lnTo>
                  <a:lnTo>
                    <a:pt x="152" y="761"/>
                  </a:lnTo>
                  <a:lnTo>
                    <a:pt x="118" y="717"/>
                  </a:lnTo>
                  <a:lnTo>
                    <a:pt x="89" y="674"/>
                  </a:lnTo>
                  <a:lnTo>
                    <a:pt x="65" y="633"/>
                  </a:lnTo>
                  <a:lnTo>
                    <a:pt x="43" y="597"/>
                  </a:lnTo>
                  <a:lnTo>
                    <a:pt x="28" y="564"/>
                  </a:lnTo>
                  <a:lnTo>
                    <a:pt x="16" y="536"/>
                  </a:lnTo>
                  <a:lnTo>
                    <a:pt x="6" y="516"/>
                  </a:lnTo>
                  <a:lnTo>
                    <a:pt x="2" y="502"/>
                  </a:lnTo>
                  <a:lnTo>
                    <a:pt x="0" y="499"/>
                  </a:lnTo>
                  <a:lnTo>
                    <a:pt x="4" y="495"/>
                  </a:lnTo>
                  <a:lnTo>
                    <a:pt x="14" y="485"/>
                  </a:lnTo>
                  <a:lnTo>
                    <a:pt x="32" y="469"/>
                  </a:lnTo>
                  <a:lnTo>
                    <a:pt x="55" y="449"/>
                  </a:lnTo>
                  <a:lnTo>
                    <a:pt x="85" y="426"/>
                  </a:lnTo>
                  <a:lnTo>
                    <a:pt x="118" y="400"/>
                  </a:lnTo>
                  <a:lnTo>
                    <a:pt x="158" y="370"/>
                  </a:lnTo>
                  <a:lnTo>
                    <a:pt x="203" y="341"/>
                  </a:lnTo>
                  <a:lnTo>
                    <a:pt x="250" y="311"/>
                  </a:lnTo>
                  <a:lnTo>
                    <a:pt x="303" y="282"/>
                  </a:lnTo>
                  <a:lnTo>
                    <a:pt x="358" y="252"/>
                  </a:lnTo>
                  <a:lnTo>
                    <a:pt x="417" y="227"/>
                  </a:lnTo>
                  <a:lnTo>
                    <a:pt x="478" y="205"/>
                  </a:lnTo>
                  <a:lnTo>
                    <a:pt x="542" y="185"/>
                  </a:lnTo>
                  <a:lnTo>
                    <a:pt x="608" y="171"/>
                  </a:lnTo>
                  <a:lnTo>
                    <a:pt x="675" y="162"/>
                  </a:lnTo>
                  <a:close/>
                  <a:moveTo>
                    <a:pt x="675" y="0"/>
                  </a:moveTo>
                  <a:lnTo>
                    <a:pt x="1810" y="0"/>
                  </a:lnTo>
                  <a:lnTo>
                    <a:pt x="1810" y="1200"/>
                  </a:lnTo>
                  <a:lnTo>
                    <a:pt x="675" y="1200"/>
                  </a:lnTo>
                  <a:lnTo>
                    <a:pt x="675" y="1058"/>
                  </a:lnTo>
                  <a:lnTo>
                    <a:pt x="748" y="1062"/>
                  </a:lnTo>
                  <a:lnTo>
                    <a:pt x="819" y="1060"/>
                  </a:lnTo>
                  <a:lnTo>
                    <a:pt x="894" y="1052"/>
                  </a:lnTo>
                  <a:lnTo>
                    <a:pt x="977" y="1038"/>
                  </a:lnTo>
                  <a:lnTo>
                    <a:pt x="1061" y="1021"/>
                  </a:lnTo>
                  <a:lnTo>
                    <a:pt x="1148" y="1001"/>
                  </a:lnTo>
                  <a:lnTo>
                    <a:pt x="1235" y="975"/>
                  </a:lnTo>
                  <a:lnTo>
                    <a:pt x="1321" y="946"/>
                  </a:lnTo>
                  <a:lnTo>
                    <a:pt x="1404" y="914"/>
                  </a:lnTo>
                  <a:lnTo>
                    <a:pt x="1483" y="879"/>
                  </a:lnTo>
                  <a:lnTo>
                    <a:pt x="1554" y="841"/>
                  </a:lnTo>
                  <a:lnTo>
                    <a:pt x="1619" y="802"/>
                  </a:lnTo>
                  <a:lnTo>
                    <a:pt x="1674" y="763"/>
                  </a:lnTo>
                  <a:lnTo>
                    <a:pt x="1658" y="749"/>
                  </a:lnTo>
                  <a:lnTo>
                    <a:pt x="1634" y="733"/>
                  </a:lnTo>
                  <a:lnTo>
                    <a:pt x="1605" y="717"/>
                  </a:lnTo>
                  <a:lnTo>
                    <a:pt x="1573" y="700"/>
                  </a:lnTo>
                  <a:lnTo>
                    <a:pt x="1540" y="682"/>
                  </a:lnTo>
                  <a:lnTo>
                    <a:pt x="1510" y="664"/>
                  </a:lnTo>
                  <a:lnTo>
                    <a:pt x="1485" y="648"/>
                  </a:lnTo>
                  <a:lnTo>
                    <a:pt x="1467" y="636"/>
                  </a:lnTo>
                  <a:lnTo>
                    <a:pt x="1404" y="690"/>
                  </a:lnTo>
                  <a:lnTo>
                    <a:pt x="1341" y="741"/>
                  </a:lnTo>
                  <a:lnTo>
                    <a:pt x="1276" y="788"/>
                  </a:lnTo>
                  <a:lnTo>
                    <a:pt x="1209" y="832"/>
                  </a:lnTo>
                  <a:lnTo>
                    <a:pt x="1140" y="871"/>
                  </a:lnTo>
                  <a:lnTo>
                    <a:pt x="1067" y="904"/>
                  </a:lnTo>
                  <a:lnTo>
                    <a:pt x="992" y="932"/>
                  </a:lnTo>
                  <a:lnTo>
                    <a:pt x="914" y="954"/>
                  </a:lnTo>
                  <a:lnTo>
                    <a:pt x="831" y="966"/>
                  </a:lnTo>
                  <a:lnTo>
                    <a:pt x="744" y="969"/>
                  </a:lnTo>
                  <a:lnTo>
                    <a:pt x="709" y="969"/>
                  </a:lnTo>
                  <a:lnTo>
                    <a:pt x="675" y="966"/>
                  </a:lnTo>
                  <a:lnTo>
                    <a:pt x="675" y="865"/>
                  </a:lnTo>
                  <a:lnTo>
                    <a:pt x="715" y="871"/>
                  </a:lnTo>
                  <a:lnTo>
                    <a:pt x="758" y="873"/>
                  </a:lnTo>
                  <a:lnTo>
                    <a:pt x="815" y="869"/>
                  </a:lnTo>
                  <a:lnTo>
                    <a:pt x="870" y="859"/>
                  </a:lnTo>
                  <a:lnTo>
                    <a:pt x="925" y="841"/>
                  </a:lnTo>
                  <a:lnTo>
                    <a:pt x="979" y="820"/>
                  </a:lnTo>
                  <a:lnTo>
                    <a:pt x="1030" y="794"/>
                  </a:lnTo>
                  <a:lnTo>
                    <a:pt x="1079" y="767"/>
                  </a:lnTo>
                  <a:lnTo>
                    <a:pt x="1126" y="735"/>
                  </a:lnTo>
                  <a:lnTo>
                    <a:pt x="1172" y="701"/>
                  </a:lnTo>
                  <a:lnTo>
                    <a:pt x="1213" y="670"/>
                  </a:lnTo>
                  <a:lnTo>
                    <a:pt x="1250" y="636"/>
                  </a:lnTo>
                  <a:lnTo>
                    <a:pt x="1284" y="605"/>
                  </a:lnTo>
                  <a:lnTo>
                    <a:pt x="1315" y="577"/>
                  </a:lnTo>
                  <a:lnTo>
                    <a:pt x="1339" y="550"/>
                  </a:lnTo>
                  <a:lnTo>
                    <a:pt x="1361" y="530"/>
                  </a:lnTo>
                  <a:lnTo>
                    <a:pt x="1374" y="512"/>
                  </a:lnTo>
                  <a:lnTo>
                    <a:pt x="1384" y="502"/>
                  </a:lnTo>
                  <a:lnTo>
                    <a:pt x="1386" y="499"/>
                  </a:lnTo>
                  <a:lnTo>
                    <a:pt x="1384" y="495"/>
                  </a:lnTo>
                  <a:lnTo>
                    <a:pt x="1374" y="483"/>
                  </a:lnTo>
                  <a:lnTo>
                    <a:pt x="1359" y="465"/>
                  </a:lnTo>
                  <a:lnTo>
                    <a:pt x="1339" y="443"/>
                  </a:lnTo>
                  <a:lnTo>
                    <a:pt x="1311" y="418"/>
                  </a:lnTo>
                  <a:lnTo>
                    <a:pt x="1280" y="388"/>
                  </a:lnTo>
                  <a:lnTo>
                    <a:pt x="1242" y="357"/>
                  </a:lnTo>
                  <a:lnTo>
                    <a:pt x="1201" y="325"/>
                  </a:lnTo>
                  <a:lnTo>
                    <a:pt x="1154" y="292"/>
                  </a:lnTo>
                  <a:lnTo>
                    <a:pt x="1103" y="262"/>
                  </a:lnTo>
                  <a:lnTo>
                    <a:pt x="1048" y="233"/>
                  </a:lnTo>
                  <a:lnTo>
                    <a:pt x="987" y="207"/>
                  </a:lnTo>
                  <a:lnTo>
                    <a:pt x="924" y="187"/>
                  </a:lnTo>
                  <a:lnTo>
                    <a:pt x="855" y="171"/>
                  </a:lnTo>
                  <a:lnTo>
                    <a:pt x="782" y="162"/>
                  </a:lnTo>
                  <a:lnTo>
                    <a:pt x="707" y="160"/>
                  </a:lnTo>
                  <a:lnTo>
                    <a:pt x="675" y="162"/>
                  </a:lnTo>
                  <a:lnTo>
                    <a:pt x="675" y="0"/>
                  </a:lnTo>
                  <a:close/>
                </a:path>
              </a:pathLst>
            </a:custGeom>
            <a:solidFill>
              <a:srgbClr val="76B9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2" name="Google Shape;5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4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55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c7dba52669_0_1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55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gc7dba5266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c7dba52669_0_48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55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gc7dba52669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neural net began overfitting around epoch 35. This set had a very low dropout rate which tends to create overfitting. However, it did capture some of the shallow channels.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6CF548-1580-41EF-94D2-A80D9228034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4601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c7dba52669_0_26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55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gc7dba52669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12"/>
          <p:cNvSpPr/>
          <p:nvPr/>
        </p:nvSpPr>
        <p:spPr>
          <a:xfrm>
            <a:off x="0" y="0"/>
            <a:ext cx="18288001" cy="10287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" name="Google Shape;18;p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5468367" y="9446952"/>
            <a:ext cx="1986730" cy="1477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12" descr="OpenACC Courses | NVIDIA Developer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611598" y="9623413"/>
            <a:ext cx="954575" cy="4017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EF9B09-51D9-45CD-88FC-6F2D66D82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4E52792-71C9-4265-A7EE-B9FF79F2DF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774782" y="1481138"/>
            <a:ext cx="9258300" cy="7310438"/>
          </a:xfrm>
        </p:spPr>
        <p:txBody>
          <a:bodyPr/>
          <a:lstStyle>
            <a:lvl1pPr marL="0" indent="0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D9B42C-53D9-4BC6-878E-74BA6A4C5F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6DF047-AC71-47C1-B40F-E5D60BA30A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C51B8-9106-483B-862B-2080718DC394}" type="datetimeFigureOut">
              <a:rPr lang="en-US" smtClean="0"/>
              <a:t>4/5/21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70B19C-BDC9-4711-AC13-7E3DA7131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10989A-3813-428D-BB15-32594A88EF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548A9D-1BE1-40C2-8675-2D7237FB6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8624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FB6DEC-A6A7-0849-BE44-F0E5979447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86000" y="1683545"/>
            <a:ext cx="13716000" cy="3581400"/>
          </a:xfrm>
        </p:spPr>
        <p:txBody>
          <a:bodyPr anchor="b"/>
          <a:lstStyle>
            <a:lvl1pPr algn="ctr">
              <a:defRPr sz="9000"/>
            </a:lvl1pPr>
          </a:lstStyle>
          <a:p>
            <a:r>
              <a:rPr lang="en-US"/>
              <a:t>Click to edit Master title style</a:t>
            </a:r>
            <a:endParaRPr lang="az-Latn-AZ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819702-D915-414C-B0F0-EEA98ED8AB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000" y="5403057"/>
            <a:ext cx="13716000" cy="2483643"/>
          </a:xfrm>
        </p:spPr>
        <p:txBody>
          <a:bodyPr/>
          <a:lstStyle>
            <a:lvl1pPr marL="0" indent="0" algn="ctr">
              <a:buNone/>
              <a:defRPr sz="3600"/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en-US"/>
              <a:t>Click to edit Master subtitle style</a:t>
            </a:r>
            <a:endParaRPr lang="az-Latn-A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65C2D9-0951-714F-9C17-9C55898127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3B89D-98D3-0748-B588-EC3127D6C1A6}" type="datetimeFigureOut">
              <a:rPr lang="az-Latn-AZ" smtClean="0"/>
              <a:t>05.04.21</a:t>
            </a:fld>
            <a:endParaRPr lang="az-Latn-A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8414B5-5001-774C-A005-C565C982AB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z-Latn-A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A0A776-8016-0A4B-8303-7FF59E3C54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84D71-8BDD-E340-82CA-88D9C439AFDE}" type="slidenum">
              <a:rPr lang="az-Latn-AZ" smtClean="0"/>
              <a:t>‹#›</a:t>
            </a:fld>
            <a:endParaRPr lang="az-Latn-AZ"/>
          </a:p>
        </p:txBody>
      </p:sp>
    </p:spTree>
    <p:extLst>
      <p:ext uri="{BB962C8B-B14F-4D97-AF65-F5344CB8AC3E}">
        <p14:creationId xmlns:p14="http://schemas.microsoft.com/office/powerpoint/2010/main" val="22737457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8DE1B-CCCB-874F-97B9-2AD730EE4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7134C4-7611-204C-B384-3439FA2950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A4F2D1-8B9F-BF49-8B13-2D686057E9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1F0F94-8287-E74E-B36C-7FCEEF5D4C29}" type="datetimeFigureOut">
              <a:rPr lang="en-US" smtClean="0"/>
              <a:t>4/5/21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0421C0-A24C-A84A-9BD0-A875A5D265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38C9A6-78BC-3A4B-871A-6667C4688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02A3F-DB0E-B240-A324-3CE45DBBD2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6078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6826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33919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1247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4/5/21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71790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4/5/21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69682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4/5/21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51915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4/5/21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429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de_Panel">
  <p:cSld name="Side_Panel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19"/>
          <p:cNvSpPr txBox="1">
            <a:spLocks noGrp="1"/>
          </p:cNvSpPr>
          <p:nvPr>
            <p:ph type="title"/>
          </p:nvPr>
        </p:nvSpPr>
        <p:spPr>
          <a:xfrm>
            <a:off x="648125" y="3954428"/>
            <a:ext cx="4676997" cy="1779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1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19"/>
          <p:cNvSpPr txBox="1">
            <a:spLocks noGrp="1"/>
          </p:cNvSpPr>
          <p:nvPr>
            <p:ph type="body" idx="1"/>
          </p:nvPr>
        </p:nvSpPr>
        <p:spPr>
          <a:xfrm>
            <a:off x="7531768" y="2759101"/>
            <a:ext cx="9910601" cy="61982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Char char="•"/>
              <a:defRPr sz="2400">
                <a:solidFill>
                  <a:schemeClr val="accent4"/>
                </a:solidFill>
              </a:defRPr>
            </a:lvl1pPr>
            <a:lvl2pPr marL="914400" lvl="1" indent="-32385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•"/>
              <a:defRPr sz="2000">
                <a:solidFill>
                  <a:schemeClr val="accent4"/>
                </a:solidFill>
              </a:defRPr>
            </a:lvl2pPr>
            <a:lvl3pPr marL="1371600" lvl="2" indent="-314325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Trebuchet MS"/>
              <a:buChar char="•"/>
              <a:defRPr sz="1800">
                <a:solidFill>
                  <a:schemeClr val="accent4"/>
                </a:solidFill>
              </a:defRPr>
            </a:lvl3pPr>
            <a:lvl4pPr marL="1828800" lvl="3" indent="-30480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rebuchet MS"/>
              <a:buChar char="•"/>
              <a:defRPr sz="1600">
                <a:solidFill>
                  <a:schemeClr val="accent4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lvl="4" indent="-440245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3333"/>
              <a:buFont typeface="Noto Sans Symbols"/>
              <a:buChar char="▪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23" name="Google Shape;23;p19"/>
          <p:cNvSpPr txBox="1">
            <a:spLocks noGrp="1"/>
          </p:cNvSpPr>
          <p:nvPr>
            <p:ph type="body" idx="2"/>
          </p:nvPr>
        </p:nvSpPr>
        <p:spPr>
          <a:xfrm>
            <a:off x="7531767" y="1479637"/>
            <a:ext cx="9910601" cy="8757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Font typeface="Trebuchet MS"/>
              <a:buNone/>
              <a:defRPr sz="3000" b="0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lvl="1" indent="-22860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SzPts val="4667"/>
              <a:buFont typeface="Trebuchet MS"/>
              <a:buNone/>
              <a:defRPr sz="4667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lvl="2" indent="-22860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SzPts val="4667"/>
              <a:buFont typeface="Trebuchet MS"/>
              <a:buNone/>
              <a:defRPr sz="4667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lvl="3" indent="-228600" algn="ctr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lt2"/>
              </a:buClr>
              <a:buSzPts val="4667"/>
              <a:buFont typeface="Trebuchet MS"/>
              <a:buNone/>
              <a:defRPr sz="4667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lvl="4" indent="-228600" algn="ctr">
              <a:lnSpc>
                <a:spcPct val="100000"/>
              </a:lnSpc>
              <a:spcBef>
                <a:spcPts val="933"/>
              </a:spcBef>
              <a:spcAft>
                <a:spcPts val="0"/>
              </a:spcAft>
              <a:buClr>
                <a:schemeClr val="lt2"/>
              </a:buClr>
              <a:buSzPts val="4667"/>
              <a:buFont typeface="Trebuchet MS"/>
              <a:buNone/>
              <a:defRPr sz="4667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24" name="Google Shape;24;p19"/>
          <p:cNvSpPr txBox="1">
            <a:spLocks noGrp="1"/>
          </p:cNvSpPr>
          <p:nvPr>
            <p:ph type="body" idx="3"/>
          </p:nvPr>
        </p:nvSpPr>
        <p:spPr>
          <a:xfrm>
            <a:off x="648125" y="5775080"/>
            <a:ext cx="4676997" cy="8757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Trebuchet MS"/>
              <a:buNone/>
              <a:defRPr sz="2800" b="0" cap="none">
                <a:solidFill>
                  <a:srgbClr val="4C760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lvl="1" indent="-22860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SzPts val="4667"/>
              <a:buFont typeface="Trebuchet MS"/>
              <a:buNone/>
              <a:defRPr sz="4667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lvl="2" indent="-22860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SzPts val="4667"/>
              <a:buFont typeface="Trebuchet MS"/>
              <a:buNone/>
              <a:defRPr sz="4667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lvl="3" indent="-228600" algn="ctr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lt2"/>
              </a:buClr>
              <a:buSzPts val="4667"/>
              <a:buFont typeface="Trebuchet MS"/>
              <a:buNone/>
              <a:defRPr sz="4667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lvl="4" indent="-228600" algn="ctr">
              <a:lnSpc>
                <a:spcPct val="100000"/>
              </a:lnSpc>
              <a:spcBef>
                <a:spcPts val="933"/>
              </a:spcBef>
              <a:spcAft>
                <a:spcPts val="0"/>
              </a:spcAft>
              <a:buClr>
                <a:schemeClr val="lt2"/>
              </a:buClr>
              <a:buSzPts val="4667"/>
              <a:buFont typeface="Trebuchet MS"/>
              <a:buNone/>
              <a:defRPr sz="4667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4/5/21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16158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4/5/21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33785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75005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5548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, and Content">
  <p:cSld name="Title, Subtitle, and Conten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4"/>
          <p:cNvSpPr txBox="1">
            <a:spLocks noGrp="1"/>
          </p:cNvSpPr>
          <p:nvPr>
            <p:ph type="title"/>
          </p:nvPr>
        </p:nvSpPr>
        <p:spPr>
          <a:xfrm>
            <a:off x="830580" y="868681"/>
            <a:ext cx="16626841" cy="984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8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4"/>
          <p:cNvSpPr txBox="1">
            <a:spLocks noGrp="1"/>
          </p:cNvSpPr>
          <p:nvPr>
            <p:ph type="body" idx="1"/>
          </p:nvPr>
        </p:nvSpPr>
        <p:spPr>
          <a:xfrm>
            <a:off x="861250" y="3505059"/>
            <a:ext cx="16581120" cy="61982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ebuchet MS"/>
              <a:buNone/>
              <a:defRPr sz="2400">
                <a:solidFill>
                  <a:schemeClr val="accent4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rebuchet MS"/>
              <a:buNone/>
              <a:defRPr sz="2000">
                <a:solidFill>
                  <a:schemeClr val="accent4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833"/>
              <a:buFont typeface="Trebuchet MS"/>
              <a:buNone/>
              <a:defRPr sz="1833">
                <a:solidFill>
                  <a:schemeClr val="accent4"/>
                </a:solidFill>
              </a:defRPr>
            </a:lvl3pPr>
            <a:lvl4pPr marL="1828800" lvl="3" indent="-41910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Noto Sans Symbols"/>
              <a:buChar char="▪"/>
              <a:defRPr sz="3000">
                <a:solidFill>
                  <a:schemeClr val="lt1"/>
                </a:solidFill>
              </a:defRPr>
            </a:lvl4pPr>
            <a:lvl5pPr marL="2286000" lvl="4" indent="-440245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3333"/>
              <a:buFont typeface="Noto Sans Symbols"/>
              <a:buChar char="▪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28" name="Google Shape;28;p14"/>
          <p:cNvSpPr txBox="1">
            <a:spLocks noGrp="1"/>
          </p:cNvSpPr>
          <p:nvPr>
            <p:ph type="body" idx="2"/>
          </p:nvPr>
        </p:nvSpPr>
        <p:spPr>
          <a:xfrm>
            <a:off x="830580" y="1813561"/>
            <a:ext cx="16626841" cy="8757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SzPts val="3000"/>
              <a:buFont typeface="Trebuchet MS"/>
              <a:buNone/>
              <a:defRPr sz="3000" b="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lvl="1" indent="-22860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SzPts val="4667"/>
              <a:buFont typeface="Trebuchet MS"/>
              <a:buNone/>
              <a:defRPr sz="4667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lvl="2" indent="-22860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SzPts val="4667"/>
              <a:buFont typeface="Trebuchet MS"/>
              <a:buNone/>
              <a:defRPr sz="4667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lvl="3" indent="-228600" algn="ctr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lt2"/>
              </a:buClr>
              <a:buSzPts val="4667"/>
              <a:buFont typeface="Trebuchet MS"/>
              <a:buNone/>
              <a:defRPr sz="4667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lvl="4" indent="-228600" algn="ctr">
              <a:lnSpc>
                <a:spcPct val="100000"/>
              </a:lnSpc>
              <a:spcBef>
                <a:spcPts val="933"/>
              </a:spcBef>
              <a:spcAft>
                <a:spcPts val="0"/>
              </a:spcAft>
              <a:buClr>
                <a:schemeClr val="lt2"/>
              </a:buClr>
              <a:buSzPts val="4667"/>
              <a:buFont typeface="Trebuchet MS"/>
              <a:buNone/>
              <a:defRPr sz="4667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GTC Logo">
  <p:cSld name="5_GTC Logo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31"/>
          <p:cNvSpPr txBox="1">
            <a:spLocks noGrp="1"/>
          </p:cNvSpPr>
          <p:nvPr>
            <p:ph type="title"/>
          </p:nvPr>
        </p:nvSpPr>
        <p:spPr>
          <a:xfrm>
            <a:off x="7747000" y="2442866"/>
            <a:ext cx="9525000" cy="297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6600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31"/>
          <p:cNvSpPr txBox="1">
            <a:spLocks noGrp="1"/>
          </p:cNvSpPr>
          <p:nvPr>
            <p:ph type="body" idx="1"/>
          </p:nvPr>
        </p:nvSpPr>
        <p:spPr>
          <a:xfrm>
            <a:off x="7747000" y="5433564"/>
            <a:ext cx="9515400" cy="116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rebuchet MS"/>
              <a:buNone/>
              <a:defRPr sz="26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rebuchet MS"/>
              <a:buNone/>
              <a:defRPr sz="24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lvl="2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rebuchet MS"/>
              <a:buNone/>
              <a:defRPr sz="20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lvl="3" indent="-32385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3000">
                <a:solidFill>
                  <a:schemeClr val="lt1"/>
                </a:solidFill>
              </a:defRPr>
            </a:lvl4pPr>
            <a:lvl5pPr marL="2286000" lvl="4" indent="-33655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Noto Sans Symbols"/>
              <a:buChar char="▪"/>
              <a:defRPr>
                <a:solidFill>
                  <a:schemeClr val="lt1"/>
                </a:solidFill>
              </a:defRPr>
            </a:lvl5pPr>
            <a:lvl6pPr marL="2743200" lvl="5" indent="-2857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900"/>
              <a:buChar char="»"/>
              <a:defRPr/>
            </a:lvl6pPr>
            <a:lvl7pPr marL="3200400" lvl="6" indent="-2857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900"/>
              <a:buChar char="»"/>
              <a:defRPr/>
            </a:lvl7pPr>
            <a:lvl8pPr marL="3657600" lvl="7" indent="-2857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900"/>
              <a:buChar char="»"/>
              <a:defRPr/>
            </a:lvl8pPr>
            <a:lvl9pPr marL="4114800" lvl="8" indent="-2857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900"/>
              <a:buChar char="»"/>
              <a:defRPr/>
            </a:lvl9pPr>
          </a:lstStyle>
          <a:p>
            <a:endParaRPr/>
          </a:p>
        </p:txBody>
      </p:sp>
      <p:sp>
        <p:nvSpPr>
          <p:cNvPr id="32" name="Google Shape;32;p31"/>
          <p:cNvSpPr txBox="1">
            <a:spLocks noGrp="1"/>
          </p:cNvSpPr>
          <p:nvPr>
            <p:ph type="body" idx="2"/>
          </p:nvPr>
        </p:nvSpPr>
        <p:spPr>
          <a:xfrm>
            <a:off x="7747000" y="6555378"/>
            <a:ext cx="9514200" cy="15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1300"/>
              <a:buFont typeface="Trebuchet MS"/>
              <a:buNone/>
              <a:defRPr sz="2600">
                <a:solidFill>
                  <a:srgbClr val="999999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lvl="1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1300"/>
              <a:buFont typeface="Trebuchet MS"/>
              <a:buNone/>
              <a:defRPr sz="2600">
                <a:solidFill>
                  <a:srgbClr val="999999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lvl="2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1300"/>
              <a:buFont typeface="Trebuchet MS"/>
              <a:buNone/>
              <a:defRPr sz="2600">
                <a:solidFill>
                  <a:srgbClr val="999999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lvl="3" indent="-31115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Trebuchet MS"/>
              <a:buChar char="–"/>
              <a:defRPr sz="2600">
                <a:solidFill>
                  <a:srgbClr val="999999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lvl="4" indent="-31115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Trebuchet MS"/>
              <a:buChar char="»"/>
              <a:defRPr sz="2600">
                <a:solidFill>
                  <a:srgbClr val="999999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lvl="5" indent="-2857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900"/>
              <a:buChar char="»"/>
              <a:defRPr/>
            </a:lvl6pPr>
            <a:lvl7pPr marL="3200400" lvl="6" indent="-2857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900"/>
              <a:buChar char="»"/>
              <a:defRPr/>
            </a:lvl7pPr>
            <a:lvl8pPr marL="3657600" lvl="7" indent="-2857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900"/>
              <a:buChar char="»"/>
              <a:defRPr/>
            </a:lvl8pPr>
            <a:lvl9pPr marL="4114800" lvl="8" indent="-2857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900"/>
              <a:buChar char="»"/>
              <a:defRPr/>
            </a:lvl9pPr>
          </a:lstStyle>
          <a:p>
            <a:endParaRPr/>
          </a:p>
        </p:txBody>
      </p:sp>
      <p:sp>
        <p:nvSpPr>
          <p:cNvPr id="33" name="Google Shape;33;p31"/>
          <p:cNvSpPr/>
          <p:nvPr/>
        </p:nvSpPr>
        <p:spPr>
          <a:xfrm>
            <a:off x="-69333" y="-30480"/>
            <a:ext cx="4103826" cy="10352836"/>
          </a:xfrm>
          <a:custGeom>
            <a:avLst/>
            <a:gdLst/>
            <a:ahLst/>
            <a:cxnLst/>
            <a:rect l="l" t="t" r="r" b="b"/>
            <a:pathLst>
              <a:path w="2464760" h="6217920" extrusionOk="0">
                <a:moveTo>
                  <a:pt x="1726" y="0"/>
                </a:moveTo>
                <a:lnTo>
                  <a:pt x="2464760" y="0"/>
                </a:lnTo>
                <a:lnTo>
                  <a:pt x="1202888" y="6217920"/>
                </a:lnTo>
                <a:lnTo>
                  <a:pt x="5024" y="6217920"/>
                </a:lnTo>
                <a:cubicBezTo>
                  <a:pt x="5024" y="4151376"/>
                  <a:pt x="0" y="2089856"/>
                  <a:pt x="0" y="23312"/>
                </a:cubicBezTo>
              </a:path>
            </a:pathLst>
          </a:custGeom>
          <a:solidFill>
            <a:srgbClr val="76B900"/>
          </a:solidFill>
          <a:ln>
            <a:noFill/>
          </a:ln>
        </p:spPr>
        <p:txBody>
          <a:bodyPr spcFirstLastPara="1" wrap="square" lIns="91450" tIns="45700" rIns="9145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" name="Google Shape;34;p3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56894" y="680212"/>
            <a:ext cx="2177300" cy="12467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_Content with Photograph">
  <p:cSld name="CODE_Content with Photograph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20"/>
          <p:cNvSpPr txBox="1">
            <a:spLocks noGrp="1"/>
          </p:cNvSpPr>
          <p:nvPr>
            <p:ph type="title"/>
          </p:nvPr>
        </p:nvSpPr>
        <p:spPr>
          <a:xfrm>
            <a:off x="865387" y="2997651"/>
            <a:ext cx="7007337" cy="1031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800" cap="non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20"/>
          <p:cNvSpPr txBox="1">
            <a:spLocks noGrp="1"/>
          </p:cNvSpPr>
          <p:nvPr>
            <p:ph type="body" idx="1"/>
          </p:nvPr>
        </p:nvSpPr>
        <p:spPr>
          <a:xfrm>
            <a:off x="865386" y="5119299"/>
            <a:ext cx="6988068" cy="41951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rebuchet MS"/>
              <a:buNone/>
              <a:defRPr sz="2000">
                <a:solidFill>
                  <a:schemeClr val="accent4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  <a:defRPr sz="1800">
                <a:solidFill>
                  <a:schemeClr val="accent4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sz="1600">
                <a:solidFill>
                  <a:schemeClr val="accent4"/>
                </a:solidFill>
              </a:defRPr>
            </a:lvl3pPr>
            <a:lvl4pPr marL="1828800" lvl="3" indent="-419100" algn="l">
              <a:lnSpc>
                <a:spcPct val="10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000"/>
              <a:buFont typeface="Noto Sans Symbols"/>
              <a:buChar char="▪"/>
              <a:defRPr sz="3000">
                <a:solidFill>
                  <a:schemeClr val="lt1"/>
                </a:solidFill>
              </a:defRPr>
            </a:lvl4pPr>
            <a:lvl5pPr marL="2286000" lvl="4" indent="-440245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3333"/>
              <a:buFont typeface="Noto Sans Symbols"/>
              <a:buChar char="▪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38" name="Google Shape;38;p20"/>
          <p:cNvSpPr txBox="1">
            <a:spLocks noGrp="1"/>
          </p:cNvSpPr>
          <p:nvPr>
            <p:ph type="body" idx="2"/>
          </p:nvPr>
        </p:nvSpPr>
        <p:spPr>
          <a:xfrm>
            <a:off x="865387" y="3913996"/>
            <a:ext cx="7007337" cy="8757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SzPts val="3000"/>
              <a:buFont typeface="Courier New"/>
              <a:buNone/>
              <a:defRPr sz="3000" b="0">
                <a:solidFill>
                  <a:schemeClr val="lt2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marL="914400" lvl="1" indent="-22860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SzPts val="4667"/>
              <a:buFont typeface="Trebuchet MS"/>
              <a:buNone/>
              <a:defRPr sz="4667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lvl="2" indent="-22860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SzPts val="4667"/>
              <a:buFont typeface="Trebuchet MS"/>
              <a:buNone/>
              <a:defRPr sz="4667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lvl="3" indent="-228600" algn="ctr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lt2"/>
              </a:buClr>
              <a:buSzPts val="4667"/>
              <a:buFont typeface="Trebuchet MS"/>
              <a:buNone/>
              <a:defRPr sz="4667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lvl="4" indent="-228600" algn="ctr">
              <a:lnSpc>
                <a:spcPct val="100000"/>
              </a:lnSpc>
              <a:spcBef>
                <a:spcPts val="933"/>
              </a:spcBef>
              <a:spcAft>
                <a:spcPts val="0"/>
              </a:spcAft>
              <a:buClr>
                <a:schemeClr val="lt2"/>
              </a:buClr>
              <a:buSzPts val="4667"/>
              <a:buFont typeface="Trebuchet MS"/>
              <a:buNone/>
              <a:defRPr sz="4667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lternate Layout">
  <p:cSld name="Alternate Layou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22"/>
          <p:cNvSpPr txBox="1">
            <a:spLocks noGrp="1"/>
          </p:cNvSpPr>
          <p:nvPr>
            <p:ph type="title"/>
          </p:nvPr>
        </p:nvSpPr>
        <p:spPr>
          <a:xfrm>
            <a:off x="8305800" y="2997651"/>
            <a:ext cx="9067800" cy="1031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8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22"/>
          <p:cNvSpPr txBox="1">
            <a:spLocks noGrp="1"/>
          </p:cNvSpPr>
          <p:nvPr>
            <p:ph type="body" idx="1"/>
          </p:nvPr>
        </p:nvSpPr>
        <p:spPr>
          <a:xfrm>
            <a:off x="8305800" y="4861561"/>
            <a:ext cx="9052560" cy="41951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rebuchet MS"/>
              <a:buNone/>
              <a:defRPr sz="2000">
                <a:solidFill>
                  <a:schemeClr val="accent4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  <a:defRPr sz="1800">
                <a:solidFill>
                  <a:schemeClr val="accent4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sz="1600">
                <a:solidFill>
                  <a:schemeClr val="accent4"/>
                </a:solidFill>
              </a:defRPr>
            </a:lvl3pPr>
            <a:lvl4pPr marL="1828800" lvl="3" indent="-419100" algn="l">
              <a:lnSpc>
                <a:spcPct val="100000"/>
              </a:lnSpc>
              <a:spcBef>
                <a:spcPts val="833"/>
              </a:spcBef>
              <a:spcAft>
                <a:spcPts val="0"/>
              </a:spcAft>
              <a:buClr>
                <a:schemeClr val="dk1"/>
              </a:buClr>
              <a:buSzPts val="3000"/>
              <a:buFont typeface="Noto Sans Symbols"/>
              <a:buChar char="▪"/>
              <a:defRPr sz="3000">
                <a:solidFill>
                  <a:schemeClr val="lt1"/>
                </a:solidFill>
              </a:defRPr>
            </a:lvl4pPr>
            <a:lvl5pPr marL="2286000" lvl="4" indent="-440245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3333"/>
              <a:buFont typeface="Noto Sans Symbols"/>
              <a:buChar char="▪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42" name="Google Shape;42;p22"/>
          <p:cNvSpPr txBox="1">
            <a:spLocks noGrp="1"/>
          </p:cNvSpPr>
          <p:nvPr>
            <p:ph type="body" idx="2"/>
          </p:nvPr>
        </p:nvSpPr>
        <p:spPr>
          <a:xfrm>
            <a:off x="8305800" y="3947161"/>
            <a:ext cx="9067800" cy="8757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SzPts val="3000"/>
              <a:buFont typeface="Trebuchet MS"/>
              <a:buNone/>
              <a:defRPr sz="3000" b="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lvl="1" indent="-22860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SzPts val="4667"/>
              <a:buFont typeface="Trebuchet MS"/>
              <a:buNone/>
              <a:defRPr sz="4667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lvl="2" indent="-22860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SzPts val="4667"/>
              <a:buFont typeface="Trebuchet MS"/>
              <a:buNone/>
              <a:defRPr sz="4667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lvl="3" indent="-228600" algn="ctr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lt2"/>
              </a:buClr>
              <a:buSzPts val="4667"/>
              <a:buFont typeface="Trebuchet MS"/>
              <a:buNone/>
              <a:defRPr sz="4667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lvl="4" indent="-228600" algn="ctr">
              <a:lnSpc>
                <a:spcPct val="100000"/>
              </a:lnSpc>
              <a:spcBef>
                <a:spcPts val="933"/>
              </a:spcBef>
              <a:spcAft>
                <a:spcPts val="0"/>
              </a:spcAft>
              <a:buClr>
                <a:schemeClr val="lt2"/>
              </a:buClr>
              <a:buSzPts val="4667"/>
              <a:buFont typeface="Trebuchet MS"/>
              <a:buNone/>
              <a:defRPr sz="4667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24"/>
          <p:cNvSpPr/>
          <p:nvPr/>
        </p:nvSpPr>
        <p:spPr>
          <a:xfrm>
            <a:off x="0" y="0"/>
            <a:ext cx="18288001" cy="10287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45;p24"/>
          <p:cNvSpPr txBox="1">
            <a:spLocks noGrp="1"/>
          </p:cNvSpPr>
          <p:nvPr>
            <p:ph type="title"/>
          </p:nvPr>
        </p:nvSpPr>
        <p:spPr>
          <a:xfrm>
            <a:off x="830580" y="868681"/>
            <a:ext cx="16626841" cy="984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8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ideo">
  <p:cSld name="Video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MO Placeholder" type="titleOnly">
  <p:cSld name="TITLE_ONLY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28"/>
          <p:cNvSpPr/>
          <p:nvPr/>
        </p:nvSpPr>
        <p:spPr>
          <a:xfrm>
            <a:off x="0" y="0"/>
            <a:ext cx="18288001" cy="10287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" name="Google Shape;49;p28"/>
          <p:cNvSpPr txBox="1">
            <a:spLocks noGrp="1"/>
          </p:cNvSpPr>
          <p:nvPr>
            <p:ph type="title"/>
          </p:nvPr>
        </p:nvSpPr>
        <p:spPr>
          <a:xfrm>
            <a:off x="830580" y="8615789"/>
            <a:ext cx="16626841" cy="892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8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1"/>
          <p:cNvSpPr txBox="1">
            <a:spLocks noGrp="1"/>
          </p:cNvSpPr>
          <p:nvPr>
            <p:ph type="title"/>
          </p:nvPr>
        </p:nvSpPr>
        <p:spPr>
          <a:xfrm>
            <a:off x="832906" y="609755"/>
            <a:ext cx="16622191" cy="984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5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5333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5333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5333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5333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5333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5333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5333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5333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11"/>
          <p:cNvSpPr txBox="1">
            <a:spLocks noGrp="1"/>
          </p:cNvSpPr>
          <p:nvPr>
            <p:ph type="body" idx="1"/>
          </p:nvPr>
        </p:nvSpPr>
        <p:spPr>
          <a:xfrm>
            <a:off x="862337" y="3337280"/>
            <a:ext cx="16581552" cy="5951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rebuchet MS"/>
              <a:buNone/>
              <a:defRPr sz="2000" b="0" i="0" u="none" strike="noStrike" cap="none">
                <a:solidFill>
                  <a:schemeClr val="accent4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  <a:defRPr sz="1800" b="0" i="0" u="none" strike="noStrike" cap="none">
                <a:solidFill>
                  <a:schemeClr val="accent4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833"/>
              <a:buFont typeface="Trebuchet MS"/>
              <a:buNone/>
              <a:defRPr sz="1833" b="0" i="0" u="none" strike="noStrike" cap="none">
                <a:solidFill>
                  <a:schemeClr val="accent4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440245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3333"/>
              <a:buFont typeface="Trebuchet MS"/>
              <a:buChar char="–"/>
              <a:defRPr sz="3333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440245" algn="l" rtl="0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dk2"/>
              </a:buClr>
              <a:buSzPts val="3333"/>
              <a:buFont typeface="Trebuchet MS"/>
              <a:buChar char="»"/>
              <a:defRPr sz="3333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440245" algn="l" rtl="0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dk2"/>
              </a:buClr>
              <a:buSzPts val="3333"/>
              <a:buFont typeface="Trebuchet MS"/>
              <a:buChar char="»"/>
              <a:defRPr sz="3333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440245" algn="l" rtl="0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dk2"/>
              </a:buClr>
              <a:buSzPts val="3333"/>
              <a:buFont typeface="Trebuchet MS"/>
              <a:buChar char="»"/>
              <a:defRPr sz="3333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440245" algn="l" rtl="0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dk2"/>
              </a:buClr>
              <a:buSzPts val="3333"/>
              <a:buFont typeface="Trebuchet MS"/>
              <a:buChar char="»"/>
              <a:defRPr sz="3333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440245" algn="l" rtl="0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dk2"/>
              </a:buClr>
              <a:buSzPts val="3333"/>
              <a:buFont typeface="Trebuchet MS"/>
              <a:buChar char="»"/>
              <a:defRPr sz="3333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pic>
        <p:nvPicPr>
          <p:cNvPr id="14" name="Google Shape;14;p11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15468367" y="9446952"/>
            <a:ext cx="1986730" cy="1477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11" descr="OpenACC Courses | NVIDIA Developer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16611598" y="9623413"/>
            <a:ext cx="954575" cy="401717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70" r:id="rId10"/>
    <p:sldLayoutId id="2147483671" r:id="rId11"/>
    <p:sldLayoutId id="2147483672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1463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0.png"/><Relationship Id="rId11" Type="http://schemas.microsoft.com/office/2007/relationships/hdphoto" Target="../media/hdphoto1.wdp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"/>
          <p:cNvPicPr preferRelativeResize="0"/>
          <p:nvPr/>
        </p:nvPicPr>
        <p:blipFill rotWithShape="1">
          <a:blip r:embed="rId3">
            <a:alphaModFix/>
          </a:blip>
          <a:srcRect t="27145"/>
          <a:stretch/>
        </p:blipFill>
        <p:spPr>
          <a:xfrm rot="5400000">
            <a:off x="10176383" y="2165861"/>
            <a:ext cx="10287003" cy="593623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5" name="Google Shape;55;p1"/>
          <p:cNvCxnSpPr/>
          <p:nvPr/>
        </p:nvCxnSpPr>
        <p:spPr>
          <a:xfrm>
            <a:off x="12181114" y="2762699"/>
            <a:ext cx="6106886" cy="0"/>
          </a:xfrm>
          <a:prstGeom prst="straightConnector1">
            <a:avLst/>
          </a:prstGeom>
          <a:noFill/>
          <a:ln w="317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6" name="Google Shape;56;p1"/>
          <p:cNvCxnSpPr/>
          <p:nvPr/>
        </p:nvCxnSpPr>
        <p:spPr>
          <a:xfrm>
            <a:off x="12181114" y="8721835"/>
            <a:ext cx="6106886" cy="0"/>
          </a:xfrm>
          <a:prstGeom prst="straightConnector1">
            <a:avLst/>
          </a:prstGeom>
          <a:noFill/>
          <a:ln w="317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7" name="Google Shape;57;p1"/>
          <p:cNvSpPr/>
          <p:nvPr/>
        </p:nvSpPr>
        <p:spPr>
          <a:xfrm rot="10800000" flipH="1">
            <a:off x="-12601" y="-9525"/>
            <a:ext cx="3369797" cy="10286996"/>
          </a:xfrm>
          <a:prstGeom prst="rtTriangle">
            <a:avLst/>
          </a:prstGeom>
          <a:solidFill>
            <a:srgbClr val="0D4F9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8" name="Google Shape;58;p1" descr="GPU HackathonLogo, icon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0430" y="-122470"/>
            <a:ext cx="2285714" cy="2285714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"/>
          <p:cNvSpPr txBox="1"/>
          <p:nvPr/>
        </p:nvSpPr>
        <p:spPr>
          <a:xfrm>
            <a:off x="272725" y="9752096"/>
            <a:ext cx="95334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19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SEAM AI Applied Geoscience GPU Hackathon: </a:t>
            </a:r>
            <a:r>
              <a:rPr lang="en-US" sz="19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March 22 - April 12</a:t>
            </a:r>
            <a:endParaRPr sz="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0" name="Google Shape;60;p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5468367" y="9446952"/>
            <a:ext cx="1986730" cy="147763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1" descr="OpenACC Courses | NVIDIA Developer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6611598" y="9623413"/>
            <a:ext cx="954575" cy="401717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"/>
          <p:cNvSpPr txBox="1"/>
          <p:nvPr/>
        </p:nvSpPr>
        <p:spPr>
          <a:xfrm>
            <a:off x="3520474" y="3832775"/>
            <a:ext cx="11497631" cy="31854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700" dirty="0">
                <a:latin typeface="Trebuchet MS"/>
                <a:ea typeface="Trebuchet MS"/>
                <a:cs typeface="Trebuchet MS"/>
                <a:sym typeface="Trebuchet MS"/>
              </a:rPr>
              <a:t>Final Presentation</a:t>
            </a:r>
            <a:endParaRPr sz="4700" dirty="0"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700" dirty="0">
                <a:latin typeface="Trebuchet MS"/>
                <a:ea typeface="Trebuchet MS"/>
                <a:cs typeface="Trebuchet MS"/>
                <a:sym typeface="Trebuchet MS"/>
              </a:rPr>
              <a:t>Team SIX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700" dirty="0"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latin typeface="Trebuchet MS"/>
                <a:ea typeface="Trebuchet MS"/>
                <a:cs typeface="Trebuchet MS"/>
                <a:sym typeface="Trebuchet MS"/>
              </a:rPr>
              <a:t>Andrei </a:t>
            </a:r>
            <a:r>
              <a:rPr lang="en-US" sz="3000" dirty="0" err="1">
                <a:latin typeface="Trebuchet MS"/>
                <a:ea typeface="Trebuchet MS"/>
                <a:cs typeface="Trebuchet MS"/>
                <a:sym typeface="Trebuchet MS"/>
              </a:rPr>
              <a:t>Osypov</a:t>
            </a:r>
            <a:r>
              <a:rPr lang="en-US" sz="3000" dirty="0">
                <a:latin typeface="Trebuchet MS"/>
                <a:ea typeface="Trebuchet MS"/>
                <a:cs typeface="Trebuchet MS"/>
                <a:sym typeface="Trebuchet MS"/>
              </a:rPr>
              <a:t>, Larkin Spires, </a:t>
            </a:r>
            <a:r>
              <a:rPr lang="en-US" sz="3000" dirty="0" err="1">
                <a:latin typeface="Trebuchet MS"/>
                <a:ea typeface="Trebuchet MS"/>
                <a:cs typeface="Trebuchet MS"/>
                <a:sym typeface="Trebuchet MS"/>
              </a:rPr>
              <a:t>Ulvi</a:t>
            </a:r>
            <a:r>
              <a:rPr lang="en-US" sz="3000" dirty="0"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en-US" sz="3000" dirty="0" err="1">
                <a:latin typeface="Trebuchet MS"/>
                <a:ea typeface="Trebuchet MS"/>
                <a:cs typeface="Trebuchet MS"/>
                <a:sym typeface="Trebuchet MS"/>
              </a:rPr>
              <a:t>Zamanbayov</a:t>
            </a:r>
            <a:r>
              <a:rPr lang="en-US" sz="3000" dirty="0">
                <a:latin typeface="Trebuchet MS"/>
                <a:ea typeface="Trebuchet MS"/>
                <a:cs typeface="Trebuchet MS"/>
                <a:sym typeface="Trebuchet MS"/>
              </a:rPr>
              <a:t>, Joe </a:t>
            </a:r>
            <a:r>
              <a:rPr lang="en-US" sz="3000" dirty="0" err="1">
                <a:latin typeface="Trebuchet MS"/>
                <a:ea typeface="Trebuchet MS"/>
                <a:cs typeface="Trebuchet MS"/>
                <a:sym typeface="Trebuchet MS"/>
              </a:rPr>
              <a:t>McNease</a:t>
            </a:r>
            <a:endParaRPr lang="en-US" sz="3000" dirty="0"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Trebuchet MS"/>
                <a:ea typeface="Trebuchet MS"/>
                <a:cs typeface="Trebuchet MS"/>
                <a:sym typeface="Trebuchet MS"/>
              </a:rPr>
              <a:t>Maitri Erwin, Ed Marotta, Brad Wallet, Rekha Patel</a:t>
            </a:r>
            <a:endParaRPr sz="2400" dirty="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6BBAB81F-FA46-0747-9827-75A86616AF18}"/>
              </a:ext>
            </a:extLst>
          </p:cNvPr>
          <p:cNvGrpSpPr/>
          <p:nvPr/>
        </p:nvGrpSpPr>
        <p:grpSpPr>
          <a:xfrm>
            <a:off x="672777" y="4635237"/>
            <a:ext cx="6051999" cy="3252989"/>
            <a:chOff x="6306159" y="201987"/>
            <a:chExt cx="4838733" cy="2596236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172B4035-120D-1343-8B4E-30949F2FE71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06159" y="201987"/>
              <a:ext cx="3021705" cy="1446286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9E795DD3-FDE1-5C44-85AD-6575A767A0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98787" y="800700"/>
              <a:ext cx="3021705" cy="1446285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4F079945-F172-CE4A-ACF2-4C081CC7646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23187" y="1351938"/>
              <a:ext cx="3021705" cy="1446285"/>
            </a:xfrm>
            <a:prstGeom prst="rect">
              <a:avLst/>
            </a:prstGeom>
          </p:spPr>
        </p:pic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8A398D2D-4306-FF40-A496-A950DB47F459}"/>
              </a:ext>
            </a:extLst>
          </p:cNvPr>
          <p:cNvSpPr/>
          <p:nvPr/>
        </p:nvSpPr>
        <p:spPr>
          <a:xfrm>
            <a:off x="5723467" y="2404043"/>
            <a:ext cx="626533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100" dirty="0"/>
              <a:t>2. </a:t>
            </a:r>
            <a:r>
              <a:rPr lang="az-Latn-AZ" sz="2100" dirty="0"/>
              <a:t>Randomly feed them into different categories with each doing a different combination of:</a:t>
            </a:r>
          </a:p>
          <a:p>
            <a:pPr marL="1885950" lvl="2" indent="-514350">
              <a:buFont typeface="+mj-lt"/>
              <a:buAutoNum type="alphaLcParenR"/>
            </a:pPr>
            <a:r>
              <a:rPr lang="az-Latn-AZ" sz="2100" dirty="0"/>
              <a:t>Transpose</a:t>
            </a:r>
          </a:p>
          <a:p>
            <a:pPr marL="1885950" lvl="2" indent="-514350">
              <a:buFont typeface="+mj-lt"/>
              <a:buAutoNum type="alphaLcParenR"/>
            </a:pPr>
            <a:r>
              <a:rPr lang="az-Latn-AZ" sz="2100" dirty="0"/>
              <a:t>Rotate by 90/180/270 degrees</a:t>
            </a:r>
            <a:r>
              <a:rPr lang="en-US" sz="2100" dirty="0"/>
              <a:t>*</a:t>
            </a:r>
            <a:endParaRPr lang="az-Latn-AZ" sz="21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D8B5321-7A2D-9D4C-B055-D3A61B017FAD}"/>
              </a:ext>
            </a:extLst>
          </p:cNvPr>
          <p:cNvSpPr/>
          <p:nvPr/>
        </p:nvSpPr>
        <p:spPr>
          <a:xfrm>
            <a:off x="12987224" y="2404043"/>
            <a:ext cx="4408965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100" dirty="0"/>
              <a:t>3. </a:t>
            </a:r>
            <a:r>
              <a:rPr lang="az-Latn-AZ" sz="2100" dirty="0"/>
              <a:t>Crop to 32x32x32 (optimal dimensions for the U-net algorithm)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948EF52-D317-7F42-8F18-FC9599ABDD87}"/>
              </a:ext>
            </a:extLst>
          </p:cNvPr>
          <p:cNvSpPr/>
          <p:nvPr/>
        </p:nvSpPr>
        <p:spPr>
          <a:xfrm>
            <a:off x="971792" y="2404043"/>
            <a:ext cx="3517997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100" dirty="0"/>
              <a:t>1, </a:t>
            </a:r>
            <a:r>
              <a:rPr lang="az-Latn-AZ" sz="2100" dirty="0"/>
              <a:t>Crop out sub-volumes in 40x40x40 cubes (225 samples)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DF65185-6D02-AB41-BB2D-6EB45F824ED5}"/>
              </a:ext>
            </a:extLst>
          </p:cNvPr>
          <p:cNvGrpSpPr/>
          <p:nvPr/>
        </p:nvGrpSpPr>
        <p:grpSpPr>
          <a:xfrm>
            <a:off x="11382295" y="4635237"/>
            <a:ext cx="5879579" cy="3252989"/>
            <a:chOff x="8173102" y="3518713"/>
            <a:chExt cx="3152677" cy="1744278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A01BE57F-E42F-0443-855E-08A427BF9D8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173102" y="3518713"/>
              <a:ext cx="2081241" cy="996150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43BD68C0-3ECE-524F-8E76-F579D451A3D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708820" y="3875738"/>
              <a:ext cx="2081241" cy="996150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C1CD0D37-5B3A-9141-93EC-F8276882E12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244538" y="4266842"/>
              <a:ext cx="2081241" cy="996149"/>
            </a:xfrm>
            <a:prstGeom prst="rect">
              <a:avLst/>
            </a:prstGeom>
          </p:spPr>
        </p:pic>
      </p:grpSp>
      <p:sp>
        <p:nvSpPr>
          <p:cNvPr id="27" name="Right Arrow 26">
            <a:extLst>
              <a:ext uri="{FF2B5EF4-FFF2-40B4-BE49-F238E27FC236}">
                <a16:creationId xmlns:a16="http://schemas.microsoft.com/office/drawing/2014/main" id="{A4400E26-892E-1A45-99EF-D223865BD7B0}"/>
              </a:ext>
            </a:extLst>
          </p:cNvPr>
          <p:cNvSpPr/>
          <p:nvPr/>
        </p:nvSpPr>
        <p:spPr>
          <a:xfrm>
            <a:off x="8232385" y="5385401"/>
            <a:ext cx="1467257" cy="11809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z-Latn-AZ" sz="21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FB4BD1-2938-4DCB-BD67-29563E0DEE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580" y="868681"/>
            <a:ext cx="13434059" cy="984885"/>
          </a:xfrm>
        </p:spPr>
        <p:txBody>
          <a:bodyPr anchor="t"/>
          <a:lstStyle/>
          <a:p>
            <a:pPr algn="l"/>
            <a:r>
              <a:rPr lang="en-US" dirty="0"/>
              <a:t>Augmentation using Transformations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FB87658-72C9-40B2-96DB-DF451D43557F}"/>
              </a:ext>
            </a:extLst>
          </p:cNvPr>
          <p:cNvSpPr txBox="1"/>
          <p:nvPr/>
        </p:nvSpPr>
        <p:spPr>
          <a:xfrm>
            <a:off x="1676400" y="9274732"/>
            <a:ext cx="113108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400" dirty="0"/>
              <a:t>* </a:t>
            </a:r>
            <a:r>
              <a:rPr lang="az-Latn-AZ" sz="1400" dirty="0"/>
              <a:t>It is important to keep these transformations in the horizontal plane (x-y axis), to perserve the geological sense of the data.</a:t>
            </a:r>
          </a:p>
        </p:txBody>
      </p:sp>
    </p:spTree>
    <p:extLst>
      <p:ext uri="{BB962C8B-B14F-4D97-AF65-F5344CB8AC3E}">
        <p14:creationId xmlns:p14="http://schemas.microsoft.com/office/powerpoint/2010/main" val="34758028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4" descr="Chart, surface chart&#10;&#10;Description automatically generated">
            <a:extLst>
              <a:ext uri="{FF2B5EF4-FFF2-40B4-BE49-F238E27FC236}">
                <a16:creationId xmlns:a16="http://schemas.microsoft.com/office/drawing/2014/main" id="{54438FE0-FCF1-544C-96A6-9750541D5D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85"/>
          <a:stretch/>
        </p:blipFill>
        <p:spPr>
          <a:xfrm>
            <a:off x="1181846" y="1633038"/>
            <a:ext cx="7048628" cy="8309874"/>
          </a:xfrm>
          <a:prstGeom prst="rect">
            <a:avLst/>
          </a:prstGeom>
          <a:ln w="38100"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A6C4D0D-87B6-2347-8418-B8664EC2C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5400" dirty="0" err="1"/>
              <a:t>Unet</a:t>
            </a:r>
            <a:r>
              <a:rPr lang="en-US" sz="5400" dirty="0"/>
              <a:t> Results</a:t>
            </a:r>
          </a:p>
        </p:txBody>
      </p:sp>
      <p:pic>
        <p:nvPicPr>
          <p:cNvPr id="5" name="Content Placeholder 4" descr="Chart, surface chart&#10;&#10;Description automatically generated">
            <a:extLst>
              <a:ext uri="{FF2B5EF4-FFF2-40B4-BE49-F238E27FC236}">
                <a16:creationId xmlns:a16="http://schemas.microsoft.com/office/drawing/2014/main" id="{5928B80B-7765-D641-9CFE-F5926B7210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270" t="11964" b="1664"/>
          <a:stretch/>
        </p:blipFill>
        <p:spPr>
          <a:xfrm rot="174431">
            <a:off x="1257617" y="2423455"/>
            <a:ext cx="6747630" cy="7300315"/>
          </a:xfrm>
          <a:ln w="38100"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FACCBD4-78F6-2145-898E-45E8B336B966}"/>
              </a:ext>
            </a:extLst>
          </p:cNvPr>
          <p:cNvSpPr/>
          <p:nvPr/>
        </p:nvSpPr>
        <p:spPr>
          <a:xfrm rot="21408326">
            <a:off x="5285721" y="3795059"/>
            <a:ext cx="743321" cy="5348036"/>
          </a:xfrm>
          <a:prstGeom prst="rect">
            <a:avLst/>
          </a:prstGeom>
          <a:noFill/>
          <a:ln w="57150">
            <a:solidFill>
              <a:schemeClr val="bg1"/>
            </a:solidFill>
            <a:prstDash val="sysDot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457200"/>
                      <a:gd name="connsiteY0" fmla="*/ 0 h 2832652"/>
                      <a:gd name="connsiteX1" fmla="*/ 457200 w 457200"/>
                      <a:gd name="connsiteY1" fmla="*/ 0 h 2832652"/>
                      <a:gd name="connsiteX2" fmla="*/ 457200 w 457200"/>
                      <a:gd name="connsiteY2" fmla="*/ 481551 h 2832652"/>
                      <a:gd name="connsiteX3" fmla="*/ 457200 w 457200"/>
                      <a:gd name="connsiteY3" fmla="*/ 1104734 h 2832652"/>
                      <a:gd name="connsiteX4" fmla="*/ 457200 w 457200"/>
                      <a:gd name="connsiteY4" fmla="*/ 1671265 h 2832652"/>
                      <a:gd name="connsiteX5" fmla="*/ 457200 w 457200"/>
                      <a:gd name="connsiteY5" fmla="*/ 2181142 h 2832652"/>
                      <a:gd name="connsiteX6" fmla="*/ 457200 w 457200"/>
                      <a:gd name="connsiteY6" fmla="*/ 2832652 h 2832652"/>
                      <a:gd name="connsiteX7" fmla="*/ 0 w 457200"/>
                      <a:gd name="connsiteY7" fmla="*/ 2832652 h 2832652"/>
                      <a:gd name="connsiteX8" fmla="*/ 0 w 457200"/>
                      <a:gd name="connsiteY8" fmla="*/ 2209469 h 2832652"/>
                      <a:gd name="connsiteX9" fmla="*/ 0 w 457200"/>
                      <a:gd name="connsiteY9" fmla="*/ 1586285 h 2832652"/>
                      <a:gd name="connsiteX10" fmla="*/ 0 w 457200"/>
                      <a:gd name="connsiteY10" fmla="*/ 1048081 h 2832652"/>
                      <a:gd name="connsiteX11" fmla="*/ 0 w 457200"/>
                      <a:gd name="connsiteY11" fmla="*/ 509877 h 2832652"/>
                      <a:gd name="connsiteX12" fmla="*/ 0 w 457200"/>
                      <a:gd name="connsiteY12" fmla="*/ 0 h 28326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457200" h="2832652" extrusionOk="0">
                        <a:moveTo>
                          <a:pt x="0" y="0"/>
                        </a:moveTo>
                        <a:cubicBezTo>
                          <a:pt x="223629" y="-44797"/>
                          <a:pt x="349134" y="44195"/>
                          <a:pt x="457200" y="0"/>
                        </a:cubicBezTo>
                        <a:cubicBezTo>
                          <a:pt x="513912" y="164510"/>
                          <a:pt x="438333" y="297763"/>
                          <a:pt x="457200" y="481551"/>
                        </a:cubicBezTo>
                        <a:cubicBezTo>
                          <a:pt x="476067" y="665339"/>
                          <a:pt x="438267" y="827113"/>
                          <a:pt x="457200" y="1104734"/>
                        </a:cubicBezTo>
                        <a:cubicBezTo>
                          <a:pt x="476133" y="1382355"/>
                          <a:pt x="399106" y="1554752"/>
                          <a:pt x="457200" y="1671265"/>
                        </a:cubicBezTo>
                        <a:cubicBezTo>
                          <a:pt x="515294" y="1787778"/>
                          <a:pt x="411634" y="1947038"/>
                          <a:pt x="457200" y="2181142"/>
                        </a:cubicBezTo>
                        <a:cubicBezTo>
                          <a:pt x="502766" y="2415246"/>
                          <a:pt x="404091" y="2599112"/>
                          <a:pt x="457200" y="2832652"/>
                        </a:cubicBezTo>
                        <a:cubicBezTo>
                          <a:pt x="305216" y="2841051"/>
                          <a:pt x="121000" y="2818997"/>
                          <a:pt x="0" y="2832652"/>
                        </a:cubicBezTo>
                        <a:cubicBezTo>
                          <a:pt x="-43065" y="2556630"/>
                          <a:pt x="39319" y="2370512"/>
                          <a:pt x="0" y="2209469"/>
                        </a:cubicBezTo>
                        <a:cubicBezTo>
                          <a:pt x="-39319" y="2048426"/>
                          <a:pt x="45479" y="1747393"/>
                          <a:pt x="0" y="1586285"/>
                        </a:cubicBezTo>
                        <a:cubicBezTo>
                          <a:pt x="-45479" y="1425177"/>
                          <a:pt x="52197" y="1280446"/>
                          <a:pt x="0" y="1048081"/>
                        </a:cubicBezTo>
                        <a:cubicBezTo>
                          <a:pt x="-52197" y="815716"/>
                          <a:pt x="54132" y="756345"/>
                          <a:pt x="0" y="509877"/>
                        </a:cubicBezTo>
                        <a:cubicBezTo>
                          <a:pt x="-54132" y="263409"/>
                          <a:pt x="2258" y="21822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/>
          </a:p>
        </p:txBody>
      </p:sp>
      <p:pic>
        <p:nvPicPr>
          <p:cNvPr id="9" name="Picture 8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BE41A996-677D-034C-B2E4-718C37C528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761" r="49698"/>
          <a:stretch/>
        </p:blipFill>
        <p:spPr>
          <a:xfrm>
            <a:off x="8894916" y="1277053"/>
            <a:ext cx="9151682" cy="888407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E5E000C-577A-4BBE-8639-7AD55381B98A}"/>
              </a:ext>
            </a:extLst>
          </p:cNvPr>
          <p:cNvSpPr txBox="1"/>
          <p:nvPr/>
        </p:nvSpPr>
        <p:spPr>
          <a:xfrm>
            <a:off x="1981200" y="2179578"/>
            <a:ext cx="55370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Location of seismic section on training data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6B905B-4A78-4AC7-83E8-B35551C2ED89}"/>
              </a:ext>
            </a:extLst>
          </p:cNvPr>
          <p:cNvSpPr txBox="1"/>
          <p:nvPr/>
        </p:nvSpPr>
        <p:spPr>
          <a:xfrm>
            <a:off x="10219268" y="876943"/>
            <a:ext cx="21499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Seismic Section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ED0F97-7F20-4964-8DA9-AF5F47DB95D8}"/>
              </a:ext>
            </a:extLst>
          </p:cNvPr>
          <p:cNvSpPr txBox="1"/>
          <p:nvPr/>
        </p:nvSpPr>
        <p:spPr>
          <a:xfrm>
            <a:off x="14909804" y="876943"/>
            <a:ext cx="20345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Original Labels</a:t>
            </a:r>
          </a:p>
        </p:txBody>
      </p:sp>
    </p:spTree>
    <p:extLst>
      <p:ext uri="{BB962C8B-B14F-4D97-AF65-F5344CB8AC3E}">
        <p14:creationId xmlns:p14="http://schemas.microsoft.com/office/powerpoint/2010/main" val="2951254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7BF7EC-81FD-4070-9B3A-032C5BB50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pPr algn="l"/>
            <a:r>
              <a:rPr lang="en-US" sz="4800" dirty="0" err="1"/>
              <a:t>Unet</a:t>
            </a:r>
            <a:r>
              <a:rPr lang="en-US" sz="4800" dirty="0"/>
              <a:t>: No Augmentation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4D6CCB3-3094-435A-B2AD-C60474A4A19E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pPr algn="l"/>
            <a:r>
              <a:rPr lang="en-US" sz="3200" dirty="0">
                <a:solidFill>
                  <a:schemeClr val="bg2"/>
                </a:solidFill>
              </a:rPr>
              <a:t>Accuracy: 68.7% | 12 min end-to-end on 3GPUs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6BB5A5-4F10-455D-A245-902B436ECF3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0"/>
            <a:ext cx="0" cy="0"/>
          </a:xfrm>
        </p:spPr>
        <p:txBody>
          <a:bodyPr/>
          <a:lstStyle/>
          <a:p>
            <a:fld id="{EF802A3F-DB0E-B240-A324-3CE45DBBD248}" type="slidenum">
              <a:rPr lang="en-US" smtClean="0"/>
              <a:t>12</a:t>
            </a:fld>
            <a:endParaRPr lang="en-US"/>
          </a:p>
        </p:txBody>
      </p:sp>
      <p:pic>
        <p:nvPicPr>
          <p:cNvPr id="18" name="Picture 17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BF952755-DCFD-4440-9C7C-C8E4B1CFD6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5467" y="2600975"/>
            <a:ext cx="12569416" cy="6576154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A8AB6E1A-C0A7-CD4A-875B-FB9B101105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7449" y="3436742"/>
            <a:ext cx="11769972" cy="582431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7240FA5-30D8-B14C-93F1-28C92AC2C213}"/>
              </a:ext>
            </a:extLst>
          </p:cNvPr>
          <p:cNvSpPr txBox="1"/>
          <p:nvPr/>
        </p:nvSpPr>
        <p:spPr>
          <a:xfrm>
            <a:off x="1320385" y="6281792"/>
            <a:ext cx="378837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u="sng" dirty="0"/>
              <a:t>Specifics:</a:t>
            </a:r>
          </a:p>
          <a:p>
            <a:r>
              <a:rPr lang="en-US" sz="1600" dirty="0"/>
              <a:t>3 GPUs – 5000 boxes, 1 attributes, 30 epochs</a:t>
            </a:r>
          </a:p>
          <a:p>
            <a:endParaRPr lang="en-US" sz="1600" dirty="0"/>
          </a:p>
          <a:p>
            <a:r>
              <a:rPr lang="en-US" sz="1600" dirty="0"/>
              <a:t>Data Loaded   +3m = 3m</a:t>
            </a:r>
          </a:p>
          <a:p>
            <a:r>
              <a:rPr lang="en-US" sz="1600" dirty="0"/>
              <a:t>Data Prep &amp; Model Compile  +3m = 6m</a:t>
            </a:r>
          </a:p>
          <a:p>
            <a:r>
              <a:rPr lang="en-US" sz="1600" dirty="0"/>
              <a:t>Model Trained  +4m = 10m</a:t>
            </a:r>
          </a:p>
          <a:p>
            <a:r>
              <a:rPr lang="en-US" sz="1600" dirty="0"/>
              <a:t>Predictions Generated  +2m = 12m</a:t>
            </a:r>
          </a:p>
        </p:txBody>
      </p:sp>
    </p:spTree>
    <p:extLst>
      <p:ext uri="{BB962C8B-B14F-4D97-AF65-F5344CB8AC3E}">
        <p14:creationId xmlns:p14="http://schemas.microsoft.com/office/powerpoint/2010/main" val="22042974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66EE2708-64C5-4B15-959D-947E63E901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5467" y="2600975"/>
            <a:ext cx="12569416" cy="6576154"/>
          </a:xfrm>
          <a:prstGeom prst="rect">
            <a:avLst/>
          </a:prstGeom>
        </p:spPr>
      </p:pic>
      <p:pic>
        <p:nvPicPr>
          <p:cNvPr id="5" name="Picture 4" descr="Graphical user interface, diagram&#10;&#10;Description automatically generated with medium confidence">
            <a:extLst>
              <a:ext uri="{FF2B5EF4-FFF2-40B4-BE49-F238E27FC236}">
                <a16:creationId xmlns:a16="http://schemas.microsoft.com/office/drawing/2014/main" id="{B8E5CD18-D423-3640-8B1E-DB839255FAEE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5676442" y="3476747"/>
            <a:ext cx="11887200" cy="576621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55B2E4B-9353-0247-A2D5-623E826E9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pPr algn="l"/>
            <a:r>
              <a:rPr lang="en-US" sz="4800" dirty="0" err="1"/>
              <a:t>Unet</a:t>
            </a:r>
            <a:r>
              <a:rPr lang="en-US" sz="4800" dirty="0"/>
              <a:t>: RMS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CC37FF2-7F72-4C19-BB0A-DE22AE1FD63F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pPr algn="l"/>
            <a:r>
              <a:rPr lang="en-US" sz="3200" dirty="0">
                <a:solidFill>
                  <a:schemeClr val="bg2"/>
                </a:solidFill>
              </a:rPr>
              <a:t>Accuracy: 62% | 16 min end-to-end on 3GPUs</a:t>
            </a:r>
          </a:p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1869CB-B921-1A42-9824-4A7E744B5C87}"/>
              </a:ext>
            </a:extLst>
          </p:cNvPr>
          <p:cNvSpPr txBox="1"/>
          <p:nvPr/>
        </p:nvSpPr>
        <p:spPr>
          <a:xfrm>
            <a:off x="1320385" y="6281792"/>
            <a:ext cx="378837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u="sng" dirty="0"/>
              <a:t>Specifics:</a:t>
            </a:r>
          </a:p>
          <a:p>
            <a:r>
              <a:rPr lang="en-US" sz="1600" dirty="0"/>
              <a:t>3 GPUs – 5000 boxes, 1 attributes, 30 epochs</a:t>
            </a:r>
          </a:p>
          <a:p>
            <a:endParaRPr lang="en-US" sz="1600" dirty="0"/>
          </a:p>
          <a:p>
            <a:r>
              <a:rPr lang="en-US" sz="1600" dirty="0"/>
              <a:t>Data Loaded   +3m = 3m</a:t>
            </a:r>
          </a:p>
          <a:p>
            <a:r>
              <a:rPr lang="en-US" sz="1600" dirty="0"/>
              <a:t>Data Augmented  +1m = 4m</a:t>
            </a:r>
          </a:p>
          <a:p>
            <a:r>
              <a:rPr lang="en-US" sz="1600" dirty="0"/>
              <a:t>Data Prep &amp; Model Compile  +3m = 7m</a:t>
            </a:r>
          </a:p>
          <a:p>
            <a:r>
              <a:rPr lang="en-US" sz="1600" dirty="0"/>
              <a:t>Model Trained  +7m = 14m</a:t>
            </a:r>
          </a:p>
          <a:p>
            <a:r>
              <a:rPr lang="en-US" sz="1600" dirty="0"/>
              <a:t>Predictions Generated  +2m = 16m</a:t>
            </a:r>
          </a:p>
        </p:txBody>
      </p:sp>
    </p:spTree>
    <p:extLst>
      <p:ext uri="{BB962C8B-B14F-4D97-AF65-F5344CB8AC3E}">
        <p14:creationId xmlns:p14="http://schemas.microsoft.com/office/powerpoint/2010/main" val="32191817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CA569C-D085-4E1E-956E-BE2A4DB76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pPr algn="l"/>
            <a:r>
              <a:rPr lang="en-US" sz="4800" dirty="0" err="1"/>
              <a:t>Unet</a:t>
            </a:r>
            <a:r>
              <a:rPr lang="en-US" sz="4800" dirty="0"/>
              <a:t>: RMS + learning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1E89CFC-6741-4CA6-8D0F-CBCFB665AD7F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pPr algn="l"/>
            <a:r>
              <a:rPr lang="en-US" sz="3200" dirty="0">
                <a:solidFill>
                  <a:schemeClr val="bg2"/>
                </a:solidFill>
              </a:rPr>
              <a:t>Accuracy: 71% | 28 min end-to-end on 3GPUs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1B1FE4-02AB-4BD4-B497-06E03D14F32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0"/>
            <a:ext cx="0" cy="0"/>
          </a:xfrm>
        </p:spPr>
        <p:txBody>
          <a:bodyPr/>
          <a:lstStyle/>
          <a:p>
            <a:fld id="{EF802A3F-DB0E-B240-A324-3CE45DBBD248}" type="slidenum">
              <a:rPr lang="en-US" smtClean="0"/>
              <a:t>14</a:t>
            </a:fld>
            <a:endParaRPr lang="en-US"/>
          </a:p>
        </p:txBody>
      </p:sp>
      <p:pic>
        <p:nvPicPr>
          <p:cNvPr id="3" name="Picture 2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39525BA7-536C-4DD3-BC1C-F4B398239D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5467" y="2600975"/>
            <a:ext cx="12569416" cy="657615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0B20B1-8818-CE46-84FB-04B7353029C3}"/>
              </a:ext>
            </a:extLst>
          </p:cNvPr>
          <p:cNvSpPr txBox="1"/>
          <p:nvPr/>
        </p:nvSpPr>
        <p:spPr>
          <a:xfrm>
            <a:off x="1303867" y="6282267"/>
            <a:ext cx="379306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u="sng" dirty="0"/>
              <a:t>Specifics:</a:t>
            </a:r>
          </a:p>
          <a:p>
            <a:r>
              <a:rPr lang="en-US" sz="1600" dirty="0"/>
              <a:t>3 GPUs – 8000 boxes, 1 attributes, 50 epochs</a:t>
            </a:r>
          </a:p>
          <a:p>
            <a:endParaRPr lang="en-US" sz="1600" dirty="0"/>
          </a:p>
          <a:p>
            <a:r>
              <a:rPr lang="en-US" sz="1600" dirty="0"/>
              <a:t>Data Loaded   +3m = 6m</a:t>
            </a:r>
          </a:p>
          <a:p>
            <a:r>
              <a:rPr lang="en-US" sz="1600" dirty="0"/>
              <a:t>Data Prep &amp; Model Compile +8m = 14m</a:t>
            </a:r>
          </a:p>
          <a:p>
            <a:r>
              <a:rPr lang="en-US" sz="1600" dirty="0"/>
              <a:t>Model Trained  +12m = 26m</a:t>
            </a:r>
          </a:p>
          <a:p>
            <a:r>
              <a:rPr lang="en-US" sz="1600" dirty="0"/>
              <a:t>Predictions Generated  +2m = 28m</a:t>
            </a:r>
          </a:p>
          <a:p>
            <a:endParaRPr lang="en-US" sz="1600" dirty="0"/>
          </a:p>
        </p:txBody>
      </p:sp>
      <p:pic>
        <p:nvPicPr>
          <p:cNvPr id="10" name="Picture 9" descr="Chart, diagram&#10;&#10;Description automatically generated">
            <a:extLst>
              <a:ext uri="{FF2B5EF4-FFF2-40B4-BE49-F238E27FC236}">
                <a16:creationId xmlns:a16="http://schemas.microsoft.com/office/drawing/2014/main" id="{0D8BD18D-439B-E047-BB06-03114EA8C4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7143" y="3412073"/>
            <a:ext cx="11559815" cy="5740387"/>
          </a:xfrm>
          <a:prstGeom prst="rect">
            <a:avLst/>
          </a:prstGeom>
        </p:spPr>
      </p:pic>
      <p:pic>
        <p:nvPicPr>
          <p:cNvPr id="11" name="Picture 10" descr="Chart&#10;&#10;Description automatically generated">
            <a:extLst>
              <a:ext uri="{FF2B5EF4-FFF2-40B4-BE49-F238E27FC236}">
                <a16:creationId xmlns:a16="http://schemas.microsoft.com/office/drawing/2014/main" id="{616863AC-78E9-1642-B40E-FE98C87B1F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46547" y="59196"/>
            <a:ext cx="3810873" cy="2712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0498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12E678EA-F0F5-4BC2-9B1A-56706D79E8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5467" y="2600975"/>
            <a:ext cx="12569416" cy="657615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01869CB-B921-1A42-9824-4A7E744B5C87}"/>
              </a:ext>
            </a:extLst>
          </p:cNvPr>
          <p:cNvSpPr txBox="1"/>
          <p:nvPr/>
        </p:nvSpPr>
        <p:spPr>
          <a:xfrm>
            <a:off x="1303867" y="6282267"/>
            <a:ext cx="379306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u="sng" dirty="0"/>
              <a:t>Specifics:</a:t>
            </a:r>
          </a:p>
          <a:p>
            <a:r>
              <a:rPr lang="en-US" sz="1600" dirty="0"/>
              <a:t>3 GPUs – 8000(</a:t>
            </a:r>
            <a:r>
              <a:rPr lang="en-US" sz="1600" dirty="0" err="1"/>
              <a:t>aug</a:t>
            </a:r>
            <a:r>
              <a:rPr lang="en-US" sz="1600" dirty="0"/>
              <a:t>) boxes, 1 attributes, 50 epochs</a:t>
            </a:r>
          </a:p>
          <a:p>
            <a:endParaRPr lang="en-US" sz="1600" dirty="0"/>
          </a:p>
          <a:p>
            <a:r>
              <a:rPr lang="en-US" sz="1600" dirty="0"/>
              <a:t>Data Loaded   +3m = 3m</a:t>
            </a:r>
          </a:p>
          <a:p>
            <a:r>
              <a:rPr lang="en-US" sz="1600" dirty="0"/>
              <a:t>Data Augmented  +2m = 5m</a:t>
            </a:r>
          </a:p>
          <a:p>
            <a:r>
              <a:rPr lang="en-US" sz="1600" dirty="0"/>
              <a:t>Data Prep &amp; Model Compile +8m = 13m</a:t>
            </a:r>
          </a:p>
          <a:p>
            <a:r>
              <a:rPr lang="en-US" sz="1600" dirty="0"/>
              <a:t>Model Trained  +12m = 25m</a:t>
            </a:r>
          </a:p>
          <a:p>
            <a:r>
              <a:rPr lang="en-US" sz="1600" dirty="0"/>
              <a:t>Predictions Generated  +2m = 27m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5B2E4B-9353-0247-A2D5-623E826E9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pPr algn="l"/>
            <a:r>
              <a:rPr lang="en-US" sz="4800" dirty="0" err="1"/>
              <a:t>Unet</a:t>
            </a:r>
            <a:r>
              <a:rPr lang="en-US" sz="4800" dirty="0"/>
              <a:t>: RMS + learning + transformation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F7A4EF4A-3658-4992-80C0-4BFC366DCE2C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pPr algn="l"/>
            <a:r>
              <a:rPr lang="en-US" sz="3200" dirty="0">
                <a:solidFill>
                  <a:schemeClr val="bg2"/>
                </a:solidFill>
              </a:rPr>
              <a:t>Accuracy: 68.6% | 27 min end-to-end on 3GPUs</a:t>
            </a:r>
          </a:p>
          <a:p>
            <a:endParaRPr lang="en-US" dirty="0"/>
          </a:p>
        </p:txBody>
      </p:sp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107FA6E6-91E2-FF47-A9E2-DC4FB99E4F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3084" y="210729"/>
            <a:ext cx="3334644" cy="2390246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7A8C6649-9EFB-574E-8E2F-1E80D653510B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686467" y="3484060"/>
            <a:ext cx="11887200" cy="5779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8097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CA569C-D085-4E1E-956E-BE2A4DB76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pPr algn="l"/>
            <a:r>
              <a:rPr lang="en-US" sz="4800" dirty="0" err="1"/>
              <a:t>Unet</a:t>
            </a:r>
            <a:r>
              <a:rPr lang="en-US" sz="4800" dirty="0"/>
              <a:t>: Semblance + learning + transformation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1C62090-D340-4B3C-9CC7-82E83B4D4E75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pPr algn="l"/>
            <a:r>
              <a:rPr lang="en-US" sz="3200" dirty="0">
                <a:solidFill>
                  <a:schemeClr val="bg2"/>
                </a:solidFill>
              </a:rPr>
              <a:t>Accuracy: 68.3% | 27 min end-to-end on 3GPUs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1B1FE4-02AB-4BD4-B497-06E03D14F32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0"/>
            <a:ext cx="0" cy="0"/>
          </a:xfrm>
        </p:spPr>
        <p:txBody>
          <a:bodyPr/>
          <a:lstStyle/>
          <a:p>
            <a:fld id="{EF802A3F-DB0E-B240-A324-3CE45DBBD248}" type="slidenum">
              <a:rPr lang="en-US" smtClean="0"/>
              <a:t>16</a:t>
            </a:fld>
            <a:endParaRPr lang="en-US"/>
          </a:p>
        </p:txBody>
      </p:sp>
      <p:pic>
        <p:nvPicPr>
          <p:cNvPr id="3" name="Picture 2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2C3C8E6E-5B3F-471F-8DC7-135A3952A4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5467" y="2600975"/>
            <a:ext cx="12569416" cy="6576154"/>
          </a:xfrm>
          <a:prstGeom prst="rect">
            <a:avLst/>
          </a:prstGeom>
        </p:spPr>
      </p:pic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F22D3171-FDEA-F14F-B955-DF139C9DF1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3352" y="3476747"/>
            <a:ext cx="11561774" cy="577590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9A2202E-A274-DD48-97D1-EF7C278873EF}"/>
              </a:ext>
            </a:extLst>
          </p:cNvPr>
          <p:cNvSpPr txBox="1"/>
          <p:nvPr/>
        </p:nvSpPr>
        <p:spPr>
          <a:xfrm>
            <a:off x="1303867" y="6282267"/>
            <a:ext cx="379306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u="sng" dirty="0"/>
              <a:t>Specifics:</a:t>
            </a:r>
          </a:p>
          <a:p>
            <a:r>
              <a:rPr lang="en-US" sz="1600" dirty="0"/>
              <a:t>3 GPUs – 8000(</a:t>
            </a:r>
            <a:r>
              <a:rPr lang="en-US" sz="1600" dirty="0" err="1"/>
              <a:t>aug</a:t>
            </a:r>
            <a:r>
              <a:rPr lang="en-US" sz="1600" dirty="0"/>
              <a:t>) boxes, 1 attributes, 50 epochs</a:t>
            </a:r>
          </a:p>
          <a:p>
            <a:endParaRPr lang="en-US" sz="1600" dirty="0"/>
          </a:p>
          <a:p>
            <a:r>
              <a:rPr lang="en-US" sz="1600" dirty="0"/>
              <a:t>Data Loaded   +3m = 3m</a:t>
            </a:r>
          </a:p>
          <a:p>
            <a:r>
              <a:rPr lang="en-US" sz="1600" dirty="0"/>
              <a:t>Data Augmented  +2m = 5m</a:t>
            </a:r>
          </a:p>
          <a:p>
            <a:r>
              <a:rPr lang="en-US" sz="1600" dirty="0"/>
              <a:t>Data Prep &amp; Model Compile +8m = 13m</a:t>
            </a:r>
          </a:p>
          <a:p>
            <a:r>
              <a:rPr lang="en-US" sz="1600" dirty="0"/>
              <a:t>Model Trained  +12m = 25m</a:t>
            </a:r>
          </a:p>
          <a:p>
            <a:r>
              <a:rPr lang="en-US" sz="1600" dirty="0"/>
              <a:t>Predictions Generated  +2m = 27m</a:t>
            </a:r>
          </a:p>
        </p:txBody>
      </p:sp>
    </p:spTree>
    <p:extLst>
      <p:ext uri="{BB962C8B-B14F-4D97-AF65-F5344CB8AC3E}">
        <p14:creationId xmlns:p14="http://schemas.microsoft.com/office/powerpoint/2010/main" val="20611570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CA569C-D085-4E1E-956E-BE2A4DB76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pPr algn="l"/>
            <a:r>
              <a:rPr lang="en-US" sz="4800" dirty="0" err="1"/>
              <a:t>Unet</a:t>
            </a:r>
            <a:r>
              <a:rPr lang="en-US" sz="4800" dirty="0"/>
              <a:t>: Inst Ph + learning + transformation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2B4EB6F-FDF0-4093-A40A-3642D0389563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pPr algn="l"/>
            <a:r>
              <a:rPr lang="en-US" sz="3200" dirty="0">
                <a:solidFill>
                  <a:schemeClr val="bg2"/>
                </a:solidFill>
              </a:rPr>
              <a:t>Accuracy: 62.3% | 27 min end-to-end on 3GPUs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1B1FE4-02AB-4BD4-B497-06E03D14F32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0"/>
            <a:ext cx="0" cy="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3" name="Picture 2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59B0632A-6942-46E1-B753-99B3F88222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5467" y="2600975"/>
            <a:ext cx="12569416" cy="6576154"/>
          </a:xfrm>
          <a:prstGeom prst="rect">
            <a:avLst/>
          </a:prstGeom>
        </p:spPr>
      </p:pic>
      <p:pic>
        <p:nvPicPr>
          <p:cNvPr id="7" name="Picture 6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03D909BB-5FC5-CD44-8FE1-790EE63F23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2393" y="3366823"/>
            <a:ext cx="11630649" cy="581030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6FF0AD4-0B53-084F-9B57-C49A0F4C7B47}"/>
              </a:ext>
            </a:extLst>
          </p:cNvPr>
          <p:cNvSpPr txBox="1"/>
          <p:nvPr/>
        </p:nvSpPr>
        <p:spPr>
          <a:xfrm>
            <a:off x="1303867" y="6282267"/>
            <a:ext cx="379306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u="sng" dirty="0"/>
              <a:t>Specifics:</a:t>
            </a:r>
          </a:p>
          <a:p>
            <a:r>
              <a:rPr lang="en-US" sz="1600" dirty="0"/>
              <a:t>3 GPUs – 8000(</a:t>
            </a:r>
            <a:r>
              <a:rPr lang="en-US" sz="1600" dirty="0" err="1"/>
              <a:t>aug</a:t>
            </a:r>
            <a:r>
              <a:rPr lang="en-US" sz="1600" dirty="0"/>
              <a:t>) boxes, 1 attributes, 50 epochs</a:t>
            </a:r>
          </a:p>
          <a:p>
            <a:endParaRPr lang="en-US" sz="1600" dirty="0"/>
          </a:p>
          <a:p>
            <a:r>
              <a:rPr lang="en-US" sz="1600" dirty="0"/>
              <a:t>Data Loaded   +3m = 3m</a:t>
            </a:r>
          </a:p>
          <a:p>
            <a:r>
              <a:rPr lang="en-US" sz="1600" dirty="0"/>
              <a:t>Data Augmented  +2m = 5m</a:t>
            </a:r>
          </a:p>
          <a:p>
            <a:r>
              <a:rPr lang="en-US" sz="1600" dirty="0"/>
              <a:t>Data Prep &amp; Model Compile +8m = 13m</a:t>
            </a:r>
          </a:p>
          <a:p>
            <a:r>
              <a:rPr lang="en-US" sz="1600" dirty="0"/>
              <a:t>Model Trained  +12m = 25m</a:t>
            </a:r>
          </a:p>
          <a:p>
            <a:r>
              <a:rPr lang="en-US" sz="1600" dirty="0"/>
              <a:t>Predictions Generated  +2m = 27m</a:t>
            </a:r>
          </a:p>
        </p:txBody>
      </p:sp>
    </p:spTree>
    <p:extLst>
      <p:ext uri="{BB962C8B-B14F-4D97-AF65-F5344CB8AC3E}">
        <p14:creationId xmlns:p14="http://schemas.microsoft.com/office/powerpoint/2010/main" val="25462215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FD56A917-20A3-4D9A-A50F-6649E78E6C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5467" y="2600975"/>
            <a:ext cx="12569416" cy="657615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55B2E4B-9353-0247-A2D5-623E826E9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pPr algn="l"/>
            <a:r>
              <a:rPr lang="en-US" dirty="0" err="1"/>
              <a:t>Unet</a:t>
            </a:r>
            <a:r>
              <a:rPr lang="en-US" dirty="0"/>
              <a:t>: RMS, Semblance, Inst Ph + Learning + Transformation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3E64E93C-B2E7-4A63-BC8B-13B1B40CD79A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pPr marL="457200" indent="-228600" algn="l">
              <a:lnSpc>
                <a:spcPct val="90000"/>
              </a:lnSpc>
              <a:spcBef>
                <a:spcPts val="1500"/>
              </a:spcBef>
              <a:buClr>
                <a:schemeClr val="dk1"/>
              </a:buClr>
              <a:buSzPts val="2000"/>
            </a:pPr>
            <a:r>
              <a:rPr lang="en-US" sz="3200" dirty="0">
                <a:solidFill>
                  <a:schemeClr val="bg2"/>
                </a:solidFill>
                <a:latin typeface="Trebuchet MS"/>
                <a:sym typeface="Trebuchet MS"/>
              </a:rPr>
              <a:t>Accuracy: 71% | ~30 min end-to-end on 3GPUs</a:t>
            </a:r>
          </a:p>
          <a:p>
            <a:endParaRPr lang="en-US" sz="3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1869CB-B921-1A42-9824-4A7E744B5C87}"/>
              </a:ext>
            </a:extLst>
          </p:cNvPr>
          <p:cNvSpPr txBox="1"/>
          <p:nvPr/>
        </p:nvSpPr>
        <p:spPr>
          <a:xfrm>
            <a:off x="1303867" y="6282267"/>
            <a:ext cx="379306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u="sng" dirty="0"/>
              <a:t>Specifics:</a:t>
            </a:r>
          </a:p>
          <a:p>
            <a:r>
              <a:rPr lang="en-US" sz="1600" dirty="0"/>
              <a:t>3 GPUs – 5000(</a:t>
            </a:r>
            <a:r>
              <a:rPr lang="en-US" sz="1600" dirty="0" err="1"/>
              <a:t>aug</a:t>
            </a:r>
            <a:r>
              <a:rPr lang="en-US" sz="1600" dirty="0"/>
              <a:t>) boxes, 3 attributes, 50 epochs</a:t>
            </a:r>
          </a:p>
          <a:p>
            <a:endParaRPr lang="en-US" sz="160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D2EAE8F-FADD-4328-8C67-F53CECF3B8C3}"/>
              </a:ext>
            </a:extLst>
          </p:cNvPr>
          <p:cNvSpPr txBox="1">
            <a:spLocks/>
          </p:cNvSpPr>
          <p:nvPr/>
        </p:nvSpPr>
        <p:spPr>
          <a:xfrm>
            <a:off x="832906" y="2579688"/>
            <a:ext cx="4178006" cy="2295048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228600">
              <a:lnSpc>
                <a:spcPct val="90000"/>
              </a:lnSpc>
              <a:spcBef>
                <a:spcPts val="1500"/>
              </a:spcBef>
              <a:buClr>
                <a:schemeClr val="dk1"/>
              </a:buClr>
              <a:buSzPts val="2000"/>
            </a:pPr>
            <a:endParaRPr lang="en-US" sz="3200" dirty="0">
              <a:solidFill>
                <a:schemeClr val="bg2"/>
              </a:solidFill>
              <a:latin typeface="Trebuchet MS"/>
              <a:sym typeface="Trebuchet MS"/>
            </a:endParaRPr>
          </a:p>
        </p:txBody>
      </p:sp>
      <p:pic>
        <p:nvPicPr>
          <p:cNvPr id="9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4F4C03BF-E689-804B-ACE0-CF0FEA2459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0979" y="3377374"/>
            <a:ext cx="11549518" cy="57056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24049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FD56A917-20A3-4D9A-A50F-6649E78E6C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5467" y="2600975"/>
            <a:ext cx="12569416" cy="657615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55B2E4B-9353-0247-A2D5-623E826E9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pPr algn="l"/>
            <a:r>
              <a:rPr lang="en-US" dirty="0" err="1"/>
              <a:t>Unet</a:t>
            </a:r>
            <a:r>
              <a:rPr lang="en-US" dirty="0"/>
              <a:t>: No </a:t>
            </a:r>
            <a:r>
              <a:rPr lang="en-US" dirty="0" err="1"/>
              <a:t>Attr</a:t>
            </a:r>
            <a:r>
              <a:rPr lang="en-US" dirty="0"/>
              <a:t> + Learning + Transformation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3E64E93C-B2E7-4A63-BC8B-13B1B40CD79A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pPr marL="457200" indent="-228600" algn="l">
              <a:lnSpc>
                <a:spcPct val="90000"/>
              </a:lnSpc>
              <a:spcBef>
                <a:spcPts val="1500"/>
              </a:spcBef>
              <a:buClr>
                <a:schemeClr val="dk1"/>
              </a:buClr>
              <a:buSzPts val="2000"/>
            </a:pPr>
            <a:r>
              <a:rPr lang="en-US" sz="3200" dirty="0">
                <a:solidFill>
                  <a:schemeClr val="bg2"/>
                </a:solidFill>
                <a:latin typeface="Trebuchet MS"/>
                <a:sym typeface="Trebuchet MS"/>
              </a:rPr>
              <a:t>Accuracy: 70.5% | ~26 min end-to-end on 3GPUs</a:t>
            </a:r>
          </a:p>
          <a:p>
            <a:endParaRPr lang="en-US" sz="3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1869CB-B921-1A42-9824-4A7E744B5C87}"/>
              </a:ext>
            </a:extLst>
          </p:cNvPr>
          <p:cNvSpPr txBox="1"/>
          <p:nvPr/>
        </p:nvSpPr>
        <p:spPr>
          <a:xfrm>
            <a:off x="1303867" y="6282267"/>
            <a:ext cx="379306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u="sng" dirty="0"/>
              <a:t>Specifics:</a:t>
            </a:r>
          </a:p>
          <a:p>
            <a:r>
              <a:rPr lang="en-US" sz="1600" dirty="0"/>
              <a:t>3 GPUs – 8000(</a:t>
            </a:r>
            <a:r>
              <a:rPr lang="en-US" sz="1600" dirty="0" err="1"/>
              <a:t>aug</a:t>
            </a:r>
            <a:r>
              <a:rPr lang="en-US" sz="1600" dirty="0"/>
              <a:t>) boxes, 0 attributes, 50 epochs</a:t>
            </a:r>
          </a:p>
          <a:p>
            <a:endParaRPr lang="en-US" sz="1600" dirty="0"/>
          </a:p>
          <a:p>
            <a:r>
              <a:rPr lang="en-US" sz="1600" dirty="0"/>
              <a:t>Data Loaded   +3m = 3m</a:t>
            </a:r>
          </a:p>
          <a:p>
            <a:r>
              <a:rPr lang="en-US" sz="1600" dirty="0"/>
              <a:t>Data Augmented  +2m = 5m</a:t>
            </a:r>
          </a:p>
          <a:p>
            <a:r>
              <a:rPr lang="en-US" sz="1600" dirty="0"/>
              <a:t>Data Prep &amp; Model Compile +5m = 10m</a:t>
            </a:r>
          </a:p>
          <a:p>
            <a:r>
              <a:rPr lang="en-US" sz="1600" dirty="0"/>
              <a:t>Model Trained  +14m = 24m</a:t>
            </a:r>
          </a:p>
          <a:p>
            <a:r>
              <a:rPr lang="en-US" sz="1600" dirty="0"/>
              <a:t>Predictions Generated  +2m = 26m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D2EAE8F-FADD-4328-8C67-F53CECF3B8C3}"/>
              </a:ext>
            </a:extLst>
          </p:cNvPr>
          <p:cNvSpPr txBox="1">
            <a:spLocks/>
          </p:cNvSpPr>
          <p:nvPr/>
        </p:nvSpPr>
        <p:spPr>
          <a:xfrm>
            <a:off x="832906" y="2579688"/>
            <a:ext cx="4178006" cy="2295048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228600">
              <a:lnSpc>
                <a:spcPct val="90000"/>
              </a:lnSpc>
              <a:spcBef>
                <a:spcPts val="1500"/>
              </a:spcBef>
              <a:buClr>
                <a:schemeClr val="dk1"/>
              </a:buClr>
              <a:buSzPts val="2000"/>
            </a:pPr>
            <a:endParaRPr lang="en-US" sz="3200" dirty="0">
              <a:solidFill>
                <a:schemeClr val="bg2"/>
              </a:solidFill>
              <a:latin typeface="Trebuchet MS"/>
              <a:sym typeface="Trebuchet MS"/>
            </a:endParaRPr>
          </a:p>
        </p:txBody>
      </p:sp>
      <p:pic>
        <p:nvPicPr>
          <p:cNvPr id="10" name="Picture 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832CD18-18DC-064E-AA74-E2B1C93353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4181" y="3372223"/>
            <a:ext cx="11579684" cy="5804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1707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9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AutoShape 2">
            <a:extLst>
              <a:ext uri="{FF2B5EF4-FFF2-40B4-BE49-F238E27FC236}">
                <a16:creationId xmlns:a16="http://schemas.microsoft.com/office/drawing/2014/main" id="{56DBB41B-1B16-48FE-806F-C0524CF74B2E}"/>
              </a:ext>
            </a:extLst>
          </p:cNvPr>
          <p:cNvSpPr/>
          <p:nvPr/>
        </p:nvSpPr>
        <p:spPr>
          <a:xfrm>
            <a:off x="1905000" y="5905500"/>
            <a:ext cx="14173200" cy="3733800"/>
          </a:xfrm>
          <a:prstGeom prst="rect">
            <a:avLst/>
          </a:prstGeom>
          <a:solidFill>
            <a:srgbClr val="533380">
              <a:alpha val="26666"/>
            </a:srgbClr>
          </a:solidFill>
        </p:spPr>
      </p:sp>
      <p:sp>
        <p:nvSpPr>
          <p:cNvPr id="33" name="AutoShape 2">
            <a:extLst>
              <a:ext uri="{FF2B5EF4-FFF2-40B4-BE49-F238E27FC236}">
                <a16:creationId xmlns:a16="http://schemas.microsoft.com/office/drawing/2014/main" id="{7E407432-A389-4116-A707-862215674402}"/>
              </a:ext>
            </a:extLst>
          </p:cNvPr>
          <p:cNvSpPr/>
          <p:nvPr/>
        </p:nvSpPr>
        <p:spPr>
          <a:xfrm>
            <a:off x="685799" y="2095500"/>
            <a:ext cx="14298839" cy="3429000"/>
          </a:xfrm>
          <a:prstGeom prst="rect">
            <a:avLst/>
          </a:prstGeom>
          <a:solidFill>
            <a:srgbClr val="533380">
              <a:alpha val="26666"/>
            </a:srgbClr>
          </a:solidFill>
        </p:spPr>
      </p:sp>
      <p:sp>
        <p:nvSpPr>
          <p:cNvPr id="5" name="TextBox 5"/>
          <p:cNvSpPr txBox="1"/>
          <p:nvPr/>
        </p:nvSpPr>
        <p:spPr>
          <a:xfrm>
            <a:off x="533400" y="419100"/>
            <a:ext cx="9370146" cy="9350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786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195" normalizeH="0" baseline="0" noProof="0" dirty="0" err="1">
                <a:ln>
                  <a:noFill/>
                </a:ln>
                <a:solidFill>
                  <a:srgbClr val="533380"/>
                </a:solidFill>
                <a:effectLst/>
                <a:uLnTx/>
                <a:uFillTx/>
                <a:latin typeface="Source Serif Pro"/>
                <a:ea typeface="+mn-ea"/>
                <a:cs typeface="+mn-cs"/>
              </a:rPr>
              <a:t>PostStack</a:t>
            </a:r>
            <a:r>
              <a:rPr kumimoji="0" lang="en-US" sz="6000" b="0" i="0" u="none" strike="noStrike" kern="1200" cap="none" spc="195" normalizeH="0" baseline="0" noProof="0" dirty="0">
                <a:ln>
                  <a:noFill/>
                </a:ln>
                <a:solidFill>
                  <a:srgbClr val="533380"/>
                </a:solidFill>
                <a:effectLst/>
                <a:uLnTx/>
                <a:uFillTx/>
                <a:latin typeface="Source Serif Pro"/>
                <a:ea typeface="+mn-ea"/>
                <a:cs typeface="+mn-cs"/>
              </a:rPr>
              <a:t> Team SIX</a:t>
            </a:r>
          </a:p>
        </p:txBody>
      </p:sp>
      <p:sp>
        <p:nvSpPr>
          <p:cNvPr id="7" name="AutoShape 7"/>
          <p:cNvSpPr/>
          <p:nvPr/>
        </p:nvSpPr>
        <p:spPr>
          <a:xfrm rot="-5400000">
            <a:off x="16609615" y="8458398"/>
            <a:ext cx="1567974" cy="31830"/>
          </a:xfrm>
          <a:prstGeom prst="rect">
            <a:avLst/>
          </a:prstGeom>
          <a:solidFill>
            <a:srgbClr val="533380"/>
          </a:solidFill>
        </p:spPr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BB4EAFF-19F8-014F-BB96-D9F94CED366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70526" y="9783142"/>
            <a:ext cx="1977548" cy="50385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205BCA6-16BE-425C-976E-FD3A0CCA64B3}"/>
              </a:ext>
            </a:extLst>
          </p:cNvPr>
          <p:cNvSpPr txBox="1"/>
          <p:nvPr/>
        </p:nvSpPr>
        <p:spPr>
          <a:xfrm>
            <a:off x="544902" y="1333500"/>
            <a:ext cx="1233289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ource Serif Pro" panose="020B0604020202020204" charset="0"/>
                <a:ea typeface="+mn-ea"/>
                <a:cs typeface="+mn-cs"/>
              </a:rPr>
              <a:t>Team SIX is a collaboration among students, early career professionals, industry and academic mentors, and </a:t>
            </a: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ource Serif Pro" panose="020B0604020202020204" charset="0"/>
                <a:ea typeface="+mn-ea"/>
                <a:cs typeface="+mn-cs"/>
              </a:rPr>
              <a:t>Xrathus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ource Serif Pro" panose="020B0604020202020204" charset="0"/>
                <a:ea typeface="+mn-ea"/>
                <a:cs typeface="+mn-cs"/>
              </a:rPr>
              <a:t>, Inc. 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Source Serif Pro" panose="020B0604020202020204" charset="0"/>
              <a:ea typeface="+mn-ea"/>
              <a:cs typeface="+mn-cs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9045CE5-6559-4883-9842-D0089E65AE85}"/>
              </a:ext>
            </a:extLst>
          </p:cNvPr>
          <p:cNvGrpSpPr/>
          <p:nvPr/>
        </p:nvGrpSpPr>
        <p:grpSpPr>
          <a:xfrm>
            <a:off x="4900534" y="2298434"/>
            <a:ext cx="2666999" cy="2928952"/>
            <a:chOff x="4877315" y="2298434"/>
            <a:chExt cx="2666999" cy="292895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86196E4-D175-4932-B997-321B0D7E78A8}"/>
                </a:ext>
              </a:extLst>
            </p:cNvPr>
            <p:cNvSpPr txBox="1"/>
            <p:nvPr/>
          </p:nvSpPr>
          <p:spPr>
            <a:xfrm>
              <a:off x="4877315" y="3903947"/>
              <a:ext cx="2666999" cy="1323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533380"/>
                  </a:solidFill>
                  <a:effectLst/>
                  <a:uLnTx/>
                  <a:uFillTx/>
                  <a:latin typeface="Source Serif Pro" panose="020B0604020202020204" charset="0"/>
                  <a:ea typeface="+mn-ea"/>
                  <a:cs typeface="+mn-cs"/>
                </a:rPr>
                <a:t>ANDREI OSYPOV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1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Source Serif Pro" panose="020B0604020202020204" charset="0"/>
                  <a:ea typeface="+mn-ea"/>
                  <a:cs typeface="+mn-cs"/>
                </a:rPr>
                <a:t>Developer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Source Serif Pro" panose="020B0604020202020204" charset="0"/>
                  <a:ea typeface="+mn-ea"/>
                  <a:cs typeface="+mn-cs"/>
                </a:rPr>
                <a:t>Product Design Lead at </a:t>
              </a:r>
              <a:r>
                <a:rPr kumimoji="0" lang="en-US" sz="16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Source Serif Pro" panose="020B0604020202020204" charset="0"/>
                  <a:ea typeface="+mn-ea"/>
                  <a:cs typeface="+mn-cs"/>
                </a:rPr>
                <a:t>Xrathus</a:t>
              </a:r>
              <a:endPara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ource Serif Pro" panose="020B0604020202020204" charset="0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533380"/>
                  </a:solidFill>
                  <a:effectLst/>
                  <a:uLnTx/>
                  <a:uFillTx/>
                  <a:latin typeface="Source Serif Pro" panose="020B0604020202020204" charset="0"/>
                  <a:ea typeface="+mn-ea"/>
                  <a:cs typeface="+mn-cs"/>
                </a:rPr>
                <a:t>Houston, USA</a:t>
              </a: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33380"/>
                </a:solidFill>
                <a:effectLst/>
                <a:uLnTx/>
                <a:uFillTx/>
                <a:latin typeface="Source Serif Pro" panose="020B0604020202020204" charset="0"/>
                <a:ea typeface="+mn-ea"/>
                <a:cs typeface="+mn-cs"/>
              </a:endParaRP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C458823A-E639-4B11-A51B-ADBD06F7A2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35982" y="2298434"/>
              <a:ext cx="1549666" cy="1549666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2CE6646-B6BE-4B4C-8607-5A9E442985A6}"/>
              </a:ext>
            </a:extLst>
          </p:cNvPr>
          <p:cNvGrpSpPr/>
          <p:nvPr/>
        </p:nvGrpSpPr>
        <p:grpSpPr>
          <a:xfrm>
            <a:off x="1738330" y="2305051"/>
            <a:ext cx="2458671" cy="2922335"/>
            <a:chOff x="1738330" y="2305051"/>
            <a:chExt cx="2458671" cy="2922335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CA0BED2B-CA83-4A52-8D8E-E20E35FD763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96141" y="2305051"/>
              <a:ext cx="1543050" cy="154305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FA2FC74-18F1-44CF-977D-1F161953AE1B}"/>
                </a:ext>
              </a:extLst>
            </p:cNvPr>
            <p:cNvSpPr txBox="1"/>
            <p:nvPr/>
          </p:nvSpPr>
          <p:spPr>
            <a:xfrm>
              <a:off x="1738330" y="3903947"/>
              <a:ext cx="2458671" cy="1323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533380"/>
                  </a:solidFill>
                  <a:effectLst/>
                  <a:uLnTx/>
                  <a:uFillTx/>
                  <a:latin typeface="Source Serif Pro" panose="020B0604020202020204" charset="0"/>
                  <a:ea typeface="+mn-ea"/>
                  <a:cs typeface="+mn-cs"/>
                </a:rPr>
                <a:t>LARKIN SPIRES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Source Serif Pro" panose="020B0604020202020204" charset="0"/>
                  <a:ea typeface="+mn-ea"/>
                  <a:cs typeface="+mn-cs"/>
                </a:rPr>
                <a:t>Student (PhD)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Source Serif Pro" panose="020B0604020202020204" charset="0"/>
                  <a:ea typeface="+mn-ea"/>
                  <a:cs typeface="+mn-cs"/>
                </a:rPr>
                <a:t>Geophysicist working in Data Science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533380"/>
                  </a:solidFill>
                  <a:effectLst/>
                  <a:uLnTx/>
                  <a:uFillTx/>
                  <a:latin typeface="Source Serif Pro" panose="020B0604020202020204" charset="0"/>
                  <a:ea typeface="+mn-ea"/>
                  <a:cs typeface="+mn-cs"/>
                </a:rPr>
                <a:t>Houston, USA</a:t>
              </a: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33380"/>
                </a:solidFill>
                <a:effectLst/>
                <a:uLnTx/>
                <a:uFillTx/>
                <a:latin typeface="Source Serif Pro" panose="020B0604020202020204" charset="0"/>
                <a:ea typeface="+mn-ea"/>
                <a:cs typeface="+mn-cs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B9199B49-B809-46CA-B998-5E7F6C7A2A34}"/>
              </a:ext>
            </a:extLst>
          </p:cNvPr>
          <p:cNvGrpSpPr/>
          <p:nvPr/>
        </p:nvGrpSpPr>
        <p:grpSpPr>
          <a:xfrm>
            <a:off x="8271066" y="2301456"/>
            <a:ext cx="2666999" cy="2925932"/>
            <a:chOff x="8280041" y="2301456"/>
            <a:chExt cx="2666999" cy="2925932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0D2A048E-D2CE-44EB-BD1C-BB49845177D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882919" y="2301456"/>
              <a:ext cx="1327894" cy="1530111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C1E3D56-50B5-4560-93CA-B5A2D1B4155B}"/>
                </a:ext>
              </a:extLst>
            </p:cNvPr>
            <p:cNvSpPr txBox="1"/>
            <p:nvPr/>
          </p:nvSpPr>
          <p:spPr>
            <a:xfrm>
              <a:off x="8280041" y="3903949"/>
              <a:ext cx="2666999" cy="1323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533380"/>
                  </a:solidFill>
                  <a:effectLst/>
                  <a:uLnTx/>
                  <a:uFillTx/>
                  <a:latin typeface="Source Serif Pro" panose="020B0604020202020204" charset="0"/>
                  <a:ea typeface="+mn-ea"/>
                  <a:cs typeface="+mn-cs"/>
                </a:rPr>
                <a:t>ULVI ZAMANBAYOV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Source Serif Pro" panose="020B0604020202020204" charset="0"/>
                  <a:ea typeface="+mn-ea"/>
                  <a:cs typeface="+mn-cs"/>
                </a:rPr>
                <a:t>Early Career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Source Serif Pro" panose="020B0604020202020204" charset="0"/>
                  <a:ea typeface="+mn-ea"/>
                  <a:cs typeface="+mn-cs"/>
                </a:rPr>
                <a:t>Geophysicist working in Data Science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533380"/>
                  </a:solidFill>
                  <a:effectLst/>
                  <a:uLnTx/>
                  <a:uFillTx/>
                  <a:latin typeface="Source Serif Pro" panose="020B0604020202020204" charset="0"/>
                  <a:ea typeface="+mn-ea"/>
                  <a:cs typeface="+mn-cs"/>
                </a:rPr>
                <a:t>Baku, Azerbaijan</a:t>
              </a: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33380"/>
                </a:solidFill>
                <a:effectLst/>
                <a:uLnTx/>
                <a:uFillTx/>
                <a:latin typeface="Source Serif Pro" panose="020B0604020202020204" charset="0"/>
                <a:ea typeface="+mn-ea"/>
                <a:cs typeface="+mn-cs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F2752905-8949-4765-BA76-5A03DA7B03A0}"/>
              </a:ext>
            </a:extLst>
          </p:cNvPr>
          <p:cNvGrpSpPr/>
          <p:nvPr/>
        </p:nvGrpSpPr>
        <p:grpSpPr>
          <a:xfrm>
            <a:off x="3036008" y="6069264"/>
            <a:ext cx="2458671" cy="3272796"/>
            <a:chOff x="2831188" y="6069264"/>
            <a:chExt cx="2458671" cy="3272796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4C2BC236-6544-4E78-AF38-E6288554912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355674" y="6069264"/>
              <a:ext cx="1543050" cy="154305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CFD14A1-4E13-424B-8253-3173BD465BB9}"/>
                </a:ext>
              </a:extLst>
            </p:cNvPr>
            <p:cNvSpPr txBox="1"/>
            <p:nvPr/>
          </p:nvSpPr>
          <p:spPr>
            <a:xfrm>
              <a:off x="2831188" y="7772400"/>
              <a:ext cx="2458671" cy="15696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533380"/>
                  </a:solidFill>
                  <a:effectLst/>
                  <a:uLnTx/>
                  <a:uFillTx/>
                  <a:latin typeface="Source Serif Pro" panose="020B0604020202020204" charset="0"/>
                  <a:ea typeface="+mn-ea"/>
                  <a:cs typeface="+mn-cs"/>
                </a:rPr>
                <a:t>BRADLEY WALLET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1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Source Serif Pro" panose="020B0604020202020204" charset="0"/>
                  <a:ea typeface="+mn-ea"/>
                  <a:cs typeface="+mn-cs"/>
                </a:rPr>
                <a:t>Domain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Source Serif Pro" panose="020B0604020202020204" charset="0"/>
                  <a:ea typeface="+mn-ea"/>
                  <a:cs typeface="+mn-cs"/>
                </a:rPr>
                <a:t>Computational Geoscientist at Aramco Americas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533380"/>
                  </a:solidFill>
                  <a:effectLst/>
                  <a:uLnTx/>
                  <a:uFillTx/>
                  <a:latin typeface="Source Serif Pro" panose="020B0604020202020204" charset="0"/>
                  <a:ea typeface="+mn-ea"/>
                  <a:cs typeface="+mn-cs"/>
                </a:rPr>
                <a:t>Houston, USA</a:t>
              </a: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33380"/>
                </a:solidFill>
                <a:effectLst/>
                <a:uLnTx/>
                <a:uFillTx/>
                <a:latin typeface="Source Serif Pro" panose="020B0604020202020204" charset="0"/>
                <a:ea typeface="+mn-ea"/>
                <a:cs typeface="+mn-cs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F6D82CCA-7C56-4272-8D80-80A4CB380356}"/>
              </a:ext>
            </a:extLst>
          </p:cNvPr>
          <p:cNvGrpSpPr/>
          <p:nvPr/>
        </p:nvGrpSpPr>
        <p:grpSpPr>
          <a:xfrm>
            <a:off x="6188868" y="6069264"/>
            <a:ext cx="2590800" cy="3272796"/>
            <a:chOff x="6019800" y="6069264"/>
            <a:chExt cx="2590800" cy="327279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8BFA613-FA9C-4F77-94F7-6E2054F2570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518987" y="6069264"/>
              <a:ext cx="1592427" cy="1592427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14B4C9A-EFF8-4E38-9013-CD67A923DD70}"/>
                </a:ext>
              </a:extLst>
            </p:cNvPr>
            <p:cNvSpPr txBox="1"/>
            <p:nvPr/>
          </p:nvSpPr>
          <p:spPr>
            <a:xfrm>
              <a:off x="6019800" y="7772400"/>
              <a:ext cx="2590800" cy="15696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533380"/>
                  </a:solidFill>
                  <a:effectLst/>
                  <a:uLnTx/>
                  <a:uFillTx/>
                  <a:latin typeface="Source Serif Pro" panose="020B0604020202020204" charset="0"/>
                  <a:ea typeface="+mn-ea"/>
                  <a:cs typeface="+mn-cs"/>
                </a:rPr>
                <a:t>MAITRI ERWIN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1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Source Serif Pro" panose="020B0604020202020204" charset="0"/>
                  <a:ea typeface="+mn-ea"/>
                  <a:cs typeface="+mn-cs"/>
                </a:rPr>
                <a:t>Domain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Source Serif Pro" panose="020B0604020202020204" charset="0"/>
                  <a:ea typeface="+mn-ea"/>
                  <a:cs typeface="+mn-cs"/>
                </a:rPr>
                <a:t>Energy Digital Transformation at Microsoft Azure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533380"/>
                  </a:solidFill>
                  <a:effectLst/>
                  <a:uLnTx/>
                  <a:uFillTx/>
                  <a:latin typeface="Source Serif Pro" panose="020B0604020202020204" charset="0"/>
                  <a:ea typeface="+mn-ea"/>
                  <a:cs typeface="+mn-cs"/>
                </a:rPr>
                <a:t>Houston, USA</a:t>
              </a: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33380"/>
                </a:solidFill>
                <a:effectLst/>
                <a:uLnTx/>
                <a:uFillTx/>
                <a:latin typeface="Source Serif Pro" panose="020B0604020202020204" charset="0"/>
                <a:ea typeface="+mn-ea"/>
                <a:cs typeface="+mn-cs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E4EFC50-F2A2-4D12-B812-E244649EAD25}"/>
              </a:ext>
            </a:extLst>
          </p:cNvPr>
          <p:cNvGrpSpPr/>
          <p:nvPr/>
        </p:nvGrpSpPr>
        <p:grpSpPr>
          <a:xfrm>
            <a:off x="9473857" y="6069264"/>
            <a:ext cx="2666999" cy="3026577"/>
            <a:chOff x="9448801" y="6069264"/>
            <a:chExt cx="2666999" cy="3026577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3DA78271-CE3D-4A92-9A2C-44C4E1D0155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990448" y="6069264"/>
              <a:ext cx="1652337" cy="1632187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613A073-1FA0-40E4-B781-260B6724D5AB}"/>
                </a:ext>
              </a:extLst>
            </p:cNvPr>
            <p:cNvSpPr txBox="1"/>
            <p:nvPr/>
          </p:nvSpPr>
          <p:spPr>
            <a:xfrm>
              <a:off x="9448801" y="7772402"/>
              <a:ext cx="2666999" cy="1323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533380"/>
                  </a:solidFill>
                  <a:effectLst/>
                  <a:uLnTx/>
                  <a:uFillTx/>
                  <a:latin typeface="Source Serif Pro" panose="020B0604020202020204" charset="0"/>
                  <a:ea typeface="+mn-ea"/>
                  <a:cs typeface="+mn-cs"/>
                </a:rPr>
                <a:t>ED MAROTTA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1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Source Serif Pro" panose="020B0604020202020204" charset="0"/>
                  <a:ea typeface="+mn-ea"/>
                  <a:cs typeface="+mn-cs"/>
                </a:rPr>
                <a:t>Data Scientist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Source Serif Pro" panose="020B0604020202020204" charset="0"/>
                  <a:ea typeface="+mn-ea"/>
                  <a:cs typeface="+mn-cs"/>
                </a:rPr>
                <a:t>Principal at </a:t>
              </a:r>
              <a:r>
                <a:rPr kumimoji="0" lang="en-US" sz="16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Source Serif Pro" panose="020B0604020202020204" charset="0"/>
                  <a:ea typeface="+mn-ea"/>
                  <a:cs typeface="+mn-cs"/>
                </a:rPr>
                <a:t>Seera</a:t>
              </a: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Source Serif Pro" panose="020B0604020202020204" charset="0"/>
                  <a:ea typeface="+mn-ea"/>
                  <a:cs typeface="+mn-cs"/>
                </a:rPr>
                <a:t> Labs, Adjunct Professor UH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533380"/>
                  </a:solidFill>
                  <a:effectLst/>
                  <a:uLnTx/>
                  <a:uFillTx/>
                  <a:latin typeface="Source Serif Pro" panose="020B0604020202020204" charset="0"/>
                  <a:ea typeface="+mn-ea"/>
                  <a:cs typeface="+mn-cs"/>
                </a:rPr>
                <a:t>Houston, USA</a:t>
              </a: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33380"/>
                </a:solidFill>
                <a:effectLst/>
                <a:uLnTx/>
                <a:uFillTx/>
                <a:latin typeface="Source Serif Pro" panose="020B0604020202020204" charset="0"/>
                <a:ea typeface="+mn-ea"/>
                <a:cs typeface="+mn-cs"/>
              </a:endParaRPr>
            </a:p>
          </p:txBody>
        </p:sp>
      </p:grpSp>
      <p:sp>
        <p:nvSpPr>
          <p:cNvPr id="31" name="TextBox 3">
            <a:extLst>
              <a:ext uri="{FF2B5EF4-FFF2-40B4-BE49-F238E27FC236}">
                <a16:creationId xmlns:a16="http://schemas.microsoft.com/office/drawing/2014/main" id="{B1FF3577-CDE3-47F8-A462-FDE67B89CF58}"/>
              </a:ext>
            </a:extLst>
          </p:cNvPr>
          <p:cNvSpPr txBox="1"/>
          <p:nvPr/>
        </p:nvSpPr>
        <p:spPr>
          <a:xfrm rot="-5400000">
            <a:off x="-105323" y="3657945"/>
            <a:ext cx="2771985" cy="3206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252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89" normalizeH="0" baseline="0" noProof="0" dirty="0">
                <a:ln>
                  <a:noFill/>
                </a:ln>
                <a:solidFill>
                  <a:srgbClr val="53338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PARTICIPANTS</a:t>
            </a:r>
          </a:p>
        </p:txBody>
      </p:sp>
      <p:sp>
        <p:nvSpPr>
          <p:cNvPr id="32" name="TextBox 3">
            <a:extLst>
              <a:ext uri="{FF2B5EF4-FFF2-40B4-BE49-F238E27FC236}">
                <a16:creationId xmlns:a16="http://schemas.microsoft.com/office/drawing/2014/main" id="{7EFB932B-0311-4996-80D6-B4FFF277ABAE}"/>
              </a:ext>
            </a:extLst>
          </p:cNvPr>
          <p:cNvSpPr txBox="1"/>
          <p:nvPr/>
        </p:nvSpPr>
        <p:spPr>
          <a:xfrm rot="-5400000">
            <a:off x="1174336" y="7635807"/>
            <a:ext cx="2771985" cy="3206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252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89" normalizeH="0" baseline="0" noProof="0" dirty="0">
                <a:ln>
                  <a:noFill/>
                </a:ln>
                <a:solidFill>
                  <a:srgbClr val="53338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MENTORS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DB66CFF7-3EDB-4E14-8BED-A548F9E2CD29}"/>
              </a:ext>
            </a:extLst>
          </p:cNvPr>
          <p:cNvGrpSpPr/>
          <p:nvPr/>
        </p:nvGrpSpPr>
        <p:grpSpPr>
          <a:xfrm>
            <a:off x="11641599" y="2298434"/>
            <a:ext cx="2666999" cy="2905804"/>
            <a:chOff x="11641599" y="2298434"/>
            <a:chExt cx="2666999" cy="2905804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FED29C72-462C-4354-B12E-65560503AD5D}"/>
                </a:ext>
              </a:extLst>
            </p:cNvPr>
            <p:cNvSpPr txBox="1"/>
            <p:nvPr/>
          </p:nvSpPr>
          <p:spPr>
            <a:xfrm>
              <a:off x="11641599" y="3880799"/>
              <a:ext cx="2666999" cy="1323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533380"/>
                  </a:solidFill>
                  <a:effectLst/>
                  <a:uLnTx/>
                  <a:uFillTx/>
                  <a:latin typeface="Source Serif Pro" panose="020B0604020202020204" charset="0"/>
                  <a:ea typeface="+mn-ea"/>
                  <a:cs typeface="+mn-cs"/>
                </a:rPr>
                <a:t>JOE MCNEASE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Source Serif Pro" panose="020B0604020202020204" charset="0"/>
                  <a:ea typeface="+mn-ea"/>
                  <a:cs typeface="+mn-cs"/>
                </a:rPr>
                <a:t>Student (BS)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Source Serif Pro" panose="020B0604020202020204" charset="0"/>
                  <a:ea typeface="+mn-ea"/>
                  <a:cs typeface="+mn-cs"/>
                </a:rPr>
                <a:t>Geophysicist working in Data Science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533380"/>
                  </a:solidFill>
                  <a:effectLst/>
                  <a:uLnTx/>
                  <a:uFillTx/>
                  <a:latin typeface="Source Serif Pro" panose="020B0604020202020204" charset="0"/>
                  <a:ea typeface="+mn-ea"/>
                  <a:cs typeface="+mn-cs"/>
                </a:rPr>
                <a:t>Houston, USA</a:t>
              </a: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33380"/>
                </a:solidFill>
                <a:effectLst/>
                <a:uLnTx/>
                <a:uFillTx/>
                <a:latin typeface="Source Serif Pro" panose="020B0604020202020204" charset="0"/>
                <a:ea typeface="+mn-ea"/>
                <a:cs typeface="+mn-cs"/>
              </a:endParaRP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F4C66AF2-32E3-449D-8A9F-8555CC88CE46}"/>
                </a:ext>
              </a:extLst>
            </p:cNvPr>
            <p:cNvSpPr/>
            <p:nvPr/>
          </p:nvSpPr>
          <p:spPr>
            <a:xfrm>
              <a:off x="12136899" y="2298434"/>
              <a:ext cx="1543050" cy="152651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4" name="Picture 4" descr="XrathusProfilePic">
              <a:extLst>
                <a:ext uri="{FF2B5EF4-FFF2-40B4-BE49-F238E27FC236}">
                  <a16:creationId xmlns:a16="http://schemas.microsoft.com/office/drawing/2014/main" id="{A0E12D89-1E37-4311-8F5E-48284052A1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130847" y="2298434"/>
              <a:ext cx="1543050" cy="1543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6270F0A-2C43-4B93-898B-CFAD18D837BC}"/>
              </a:ext>
            </a:extLst>
          </p:cNvPr>
          <p:cNvGrpSpPr/>
          <p:nvPr/>
        </p:nvGrpSpPr>
        <p:grpSpPr>
          <a:xfrm>
            <a:off x="12835045" y="6069264"/>
            <a:ext cx="2666999" cy="3022545"/>
            <a:chOff x="12630225" y="6069264"/>
            <a:chExt cx="2666999" cy="3022545"/>
          </a:xfrm>
        </p:grpSpPr>
        <p:pic>
          <p:nvPicPr>
            <p:cNvPr id="1026" name="Picture 2" descr="Profile photo of Rekha Patel">
              <a:extLst>
                <a:ext uri="{FF2B5EF4-FFF2-40B4-BE49-F238E27FC236}">
                  <a16:creationId xmlns:a16="http://schemas.microsoft.com/office/drawing/2014/main" id="{ABADE0AE-CA56-46FD-A1BB-F759C8F900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colorTemperature colorTemp="7200"/>
                      </a14:imgEffect>
                      <a14:imgEffect>
                        <a14:brightnessContrast bright="-2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147632" y="6069264"/>
              <a:ext cx="1632187" cy="16321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7197E7D-60C4-45F4-B7D1-6A5BAAE385F6}"/>
                </a:ext>
              </a:extLst>
            </p:cNvPr>
            <p:cNvSpPr txBox="1"/>
            <p:nvPr/>
          </p:nvSpPr>
          <p:spPr>
            <a:xfrm>
              <a:off x="12630225" y="7768370"/>
              <a:ext cx="2666999" cy="1323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533380"/>
                  </a:solidFill>
                  <a:effectLst/>
                  <a:uLnTx/>
                  <a:uFillTx/>
                  <a:latin typeface="Source Serif Pro" panose="020B0604020202020204" charset="0"/>
                  <a:ea typeface="+mn-ea"/>
                  <a:cs typeface="+mn-cs"/>
                </a:rPr>
                <a:t>REKHA PATEL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1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Source Serif Pro" panose="020B0604020202020204" charset="0"/>
                  <a:ea typeface="+mn-ea"/>
                  <a:cs typeface="+mn-cs"/>
                </a:rPr>
                <a:t>Sponsor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Source Serif Pro" panose="020B0604020202020204" charset="0"/>
                  <a:ea typeface="+mn-ea"/>
                  <a:cs typeface="+mn-cs"/>
                </a:rPr>
                <a:t>President &amp; Founder, </a:t>
              </a:r>
              <a:r>
                <a:rPr kumimoji="0" lang="en-US" sz="16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Source Serif Pro" panose="020B0604020202020204" charset="0"/>
                  <a:ea typeface="+mn-ea"/>
                  <a:cs typeface="+mn-cs"/>
                </a:rPr>
                <a:t>Xrathus</a:t>
              </a: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Source Serif Pro" panose="020B0604020202020204" charset="0"/>
                  <a:ea typeface="+mn-ea"/>
                  <a:cs typeface="+mn-cs"/>
                </a:rPr>
                <a:t> Inc.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533380"/>
                  </a:solidFill>
                  <a:effectLst/>
                  <a:uLnTx/>
                  <a:uFillTx/>
                  <a:latin typeface="Source Serif Pro" panose="020B0604020202020204" charset="0"/>
                  <a:ea typeface="+mn-ea"/>
                  <a:cs typeface="+mn-cs"/>
                </a:rPr>
                <a:t>Houston, USA</a:t>
              </a: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33380"/>
                </a:solidFill>
                <a:effectLst/>
                <a:uLnTx/>
                <a:uFillTx/>
                <a:latin typeface="Source Serif Pro" panose="020B0604020202020204" charset="0"/>
                <a:ea typeface="+mn-ea"/>
                <a:cs typeface="+mn-cs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CACD9-FBF4-4235-814A-8AE48C746D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pPr algn="l"/>
            <a:r>
              <a:rPr lang="en-US" dirty="0" err="1"/>
              <a:t>Unet</a:t>
            </a:r>
            <a:r>
              <a:rPr lang="en-US" dirty="0"/>
              <a:t>: Feasibility on 16-facies data set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2CC9B1C-2193-44B8-AC4B-1605C993CC3F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pPr algn="l"/>
            <a:r>
              <a:rPr lang="en-US" sz="3200" dirty="0">
                <a:solidFill>
                  <a:schemeClr val="bg2"/>
                </a:solidFill>
              </a:rPr>
              <a:t>Accuracy: 62% | ~30 min end-to-end on 3GPUs</a:t>
            </a:r>
          </a:p>
        </p:txBody>
      </p:sp>
      <p:pic>
        <p:nvPicPr>
          <p:cNvPr id="3" name="Picture 2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A95C0822-EA9D-40ED-8E2F-205A9A4BD4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5467" y="2600975"/>
            <a:ext cx="12569416" cy="657615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909B990-6933-0542-914F-8FA484FA486A}"/>
              </a:ext>
            </a:extLst>
          </p:cNvPr>
          <p:cNvSpPr txBox="1"/>
          <p:nvPr/>
        </p:nvSpPr>
        <p:spPr>
          <a:xfrm>
            <a:off x="1303867" y="6282267"/>
            <a:ext cx="379306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u="sng" dirty="0"/>
              <a:t>Specifics:</a:t>
            </a:r>
          </a:p>
          <a:p>
            <a:r>
              <a:rPr lang="en-US" sz="1600" dirty="0"/>
              <a:t>3 GPUs – 8000(</a:t>
            </a:r>
            <a:r>
              <a:rPr lang="en-US" sz="1600" dirty="0" err="1"/>
              <a:t>aug</a:t>
            </a:r>
            <a:r>
              <a:rPr lang="en-US" sz="1600" dirty="0"/>
              <a:t>) boxes, 0 attributes, 50 epochs</a:t>
            </a:r>
          </a:p>
          <a:p>
            <a:endParaRPr lang="en-US" sz="1600" dirty="0"/>
          </a:p>
        </p:txBody>
      </p:sp>
      <p:pic>
        <p:nvPicPr>
          <p:cNvPr id="5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9E7088BD-2830-DD48-9AE9-D32F718791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5303" y="3356764"/>
            <a:ext cx="11722118" cy="5851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7878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c7dba52669_0_26"/>
          <p:cNvSpPr txBox="1">
            <a:spLocks noGrp="1"/>
          </p:cNvSpPr>
          <p:nvPr>
            <p:ph type="title"/>
          </p:nvPr>
        </p:nvSpPr>
        <p:spPr>
          <a:xfrm>
            <a:off x="830580" y="868681"/>
            <a:ext cx="16626900" cy="9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LESSONS LEARNED</a:t>
            </a:r>
            <a:endParaRPr dirty="0"/>
          </a:p>
        </p:txBody>
      </p:sp>
      <p:sp>
        <p:nvSpPr>
          <p:cNvPr id="86" name="Google Shape;86;gc7dba52669_0_26"/>
          <p:cNvSpPr txBox="1">
            <a:spLocks noGrp="1"/>
          </p:cNvSpPr>
          <p:nvPr>
            <p:ph type="body" idx="1"/>
          </p:nvPr>
        </p:nvSpPr>
        <p:spPr>
          <a:xfrm>
            <a:off x="861248" y="2579688"/>
            <a:ext cx="16536899" cy="7123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</a:pPr>
            <a:r>
              <a:rPr lang="en-US" sz="3200" dirty="0">
                <a:solidFill>
                  <a:schemeClr val="dk2"/>
                </a:solidFill>
              </a:rPr>
              <a:t>Team Advanced By</a:t>
            </a:r>
            <a:endParaRPr lang="en-US" dirty="0">
              <a:solidFill>
                <a:schemeClr val="dk2"/>
              </a:solidFill>
            </a:endParaRPr>
          </a:p>
          <a:p>
            <a:pPr marL="571500" indent="-342900">
              <a:lnSpc>
                <a:spcPct val="150000"/>
              </a:lnSpc>
              <a:spcBef>
                <a:spcPts val="0"/>
              </a:spcBef>
              <a:buFont typeface="Arial"/>
              <a:buChar char="•"/>
            </a:pPr>
            <a:r>
              <a:rPr lang="en-US" dirty="0">
                <a:solidFill>
                  <a:schemeClr val="dk2"/>
                </a:solidFill>
              </a:rPr>
              <a:t>Connection to and learning from diverse mentors</a:t>
            </a:r>
          </a:p>
          <a:p>
            <a:pPr marL="571500" indent="-342900">
              <a:lnSpc>
                <a:spcPct val="150000"/>
              </a:lnSpc>
              <a:spcBef>
                <a:spcPts val="0"/>
              </a:spcBef>
              <a:buFont typeface="Arial"/>
              <a:buChar char="•"/>
            </a:pPr>
            <a:r>
              <a:rPr lang="en-US" dirty="0">
                <a:solidFill>
                  <a:schemeClr val="dk2"/>
                </a:solidFill>
              </a:rPr>
              <a:t>Timely and frequent communication with team members</a:t>
            </a:r>
          </a:p>
          <a:p>
            <a:pPr marL="571500" indent="-342900">
              <a:lnSpc>
                <a:spcPct val="150000"/>
              </a:lnSpc>
              <a:spcBef>
                <a:spcPts val="0"/>
              </a:spcBef>
              <a:buFont typeface="Arial"/>
              <a:buChar char="•"/>
            </a:pPr>
            <a:r>
              <a:rPr lang="en-US" dirty="0">
                <a:solidFill>
                  <a:schemeClr val="dk2"/>
                </a:solidFill>
              </a:rPr>
              <a:t>Collaboration and development platform provided by Xrathus</a:t>
            </a:r>
          </a:p>
          <a:p>
            <a:pPr marL="5715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•"/>
            </a:pPr>
            <a:endParaRPr lang="en-US" sz="3200" dirty="0">
              <a:solidFill>
                <a:schemeClr val="dk2"/>
              </a:solidFill>
            </a:endParaRPr>
          </a:p>
          <a:p>
            <a:pPr marL="2286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</a:pPr>
            <a:r>
              <a:rPr lang="en-US" sz="3200" dirty="0">
                <a:solidFill>
                  <a:schemeClr val="dk2"/>
                </a:solidFill>
              </a:rPr>
              <a:t>Challenges Experienced</a:t>
            </a:r>
          </a:p>
          <a:p>
            <a:pPr marL="571500" indent="-342900">
              <a:lnSpc>
                <a:spcPct val="150000"/>
              </a:lnSpc>
              <a:spcBef>
                <a:spcPts val="0"/>
              </a:spcBef>
              <a:buFont typeface="Arial"/>
              <a:buChar char="•"/>
            </a:pPr>
            <a:r>
              <a:rPr lang="en-US" dirty="0">
                <a:solidFill>
                  <a:schemeClr val="dk2"/>
                </a:solidFill>
              </a:rPr>
              <a:t>Having to learn and use optimal coding practices on the fly</a:t>
            </a:r>
          </a:p>
          <a:p>
            <a:pPr marL="571500" indent="-342900">
              <a:lnSpc>
                <a:spcPct val="150000"/>
              </a:lnSpc>
              <a:spcBef>
                <a:spcPts val="0"/>
              </a:spcBef>
              <a:buFont typeface="Arial"/>
              <a:buChar char="•"/>
            </a:pPr>
            <a:r>
              <a:rPr lang="en-US" dirty="0">
                <a:solidFill>
                  <a:schemeClr val="dk2"/>
                </a:solidFill>
              </a:rPr>
              <a:t>End-to-end setup of Nvidia coding environment</a:t>
            </a:r>
          </a:p>
          <a:p>
            <a:pPr marL="571500" indent="-342900">
              <a:lnSpc>
                <a:spcPct val="150000"/>
              </a:lnSpc>
              <a:spcBef>
                <a:spcPts val="0"/>
              </a:spcBef>
              <a:buFont typeface="Arial"/>
              <a:buChar char="•"/>
            </a:pPr>
            <a:r>
              <a:rPr lang="en-US" dirty="0">
                <a:solidFill>
                  <a:schemeClr val="dk2"/>
                </a:solidFill>
              </a:rPr>
              <a:t>Needing more RAM</a:t>
            </a:r>
          </a:p>
          <a:p>
            <a:pPr marL="685800" lvl="1" indent="0">
              <a:lnSpc>
                <a:spcPct val="150000"/>
              </a:lnSpc>
              <a:spcBef>
                <a:spcPts val="0"/>
              </a:spcBef>
              <a:buSzPts val="2400"/>
            </a:pPr>
            <a:br>
              <a:rPr lang="en-US" dirty="0">
                <a:solidFill>
                  <a:schemeClr val="dk2"/>
                </a:solidFill>
              </a:rPr>
            </a:br>
            <a:endParaRPr dirty="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4"/>
          <p:cNvSpPr txBox="1">
            <a:spLocks noGrp="1"/>
          </p:cNvSpPr>
          <p:nvPr>
            <p:ph type="title"/>
          </p:nvPr>
        </p:nvSpPr>
        <p:spPr>
          <a:xfrm>
            <a:off x="830580" y="868681"/>
            <a:ext cx="16626841" cy="984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PROBLEM STATEMENT</a:t>
            </a:r>
            <a:endParaRPr dirty="0"/>
          </a:p>
        </p:txBody>
      </p:sp>
      <p:sp>
        <p:nvSpPr>
          <p:cNvPr id="68" name="Google Shape;68;p4"/>
          <p:cNvSpPr txBox="1">
            <a:spLocks noGrp="1"/>
          </p:cNvSpPr>
          <p:nvPr>
            <p:ph type="body" idx="1"/>
          </p:nvPr>
        </p:nvSpPr>
        <p:spPr>
          <a:xfrm>
            <a:off x="861249" y="2579688"/>
            <a:ext cx="16596172" cy="7123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400"/>
              <a:buNone/>
            </a:pPr>
            <a:r>
              <a:rPr lang="en-US" sz="2800" dirty="0" err="1">
                <a:solidFill>
                  <a:schemeClr val="dk2"/>
                </a:solidFill>
              </a:rPr>
              <a:t>PostStack</a:t>
            </a:r>
            <a:r>
              <a:rPr lang="en-US" sz="2800" dirty="0">
                <a:solidFill>
                  <a:schemeClr val="dk2"/>
                </a:solidFill>
              </a:rPr>
              <a:t> Team SIX chose the </a:t>
            </a:r>
            <a:r>
              <a:rPr lang="en-US" sz="2800" dirty="0" err="1">
                <a:solidFill>
                  <a:schemeClr val="dk2"/>
                </a:solidFill>
              </a:rPr>
              <a:t>Parihaka</a:t>
            </a:r>
            <a:r>
              <a:rPr lang="en-US" sz="2800" dirty="0">
                <a:solidFill>
                  <a:schemeClr val="dk2"/>
                </a:solidFill>
              </a:rPr>
              <a:t> data challenge to </a:t>
            </a:r>
          </a:p>
          <a:p>
            <a:pPr marL="57150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dk2"/>
                </a:solidFill>
              </a:rPr>
              <a:t>Investigate data augmentation via seismic attributes and transformation to enhance ML workflows in the post-stack space</a:t>
            </a:r>
          </a:p>
          <a:p>
            <a:pPr marL="685800" lvl="1" indent="0">
              <a:spcBef>
                <a:spcPts val="800"/>
              </a:spcBef>
              <a:buSzPts val="2400"/>
            </a:pPr>
            <a:endParaRPr lang="en-US" dirty="0">
              <a:solidFill>
                <a:schemeClr val="dk2"/>
              </a:solidFill>
            </a:endParaRPr>
          </a:p>
          <a:p>
            <a:pPr marL="57150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dk2"/>
                </a:solidFill>
              </a:rPr>
              <a:t>Develop more accurate and efficient machine learning algorithms for seismic facies and geologic feature identification</a:t>
            </a:r>
          </a:p>
          <a:p>
            <a:pPr marL="1028700" lvl="1" indent="-342900">
              <a:spcBef>
                <a:spcPts val="800"/>
              </a:spcBef>
              <a:buSzPts val="24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31F20"/>
                </a:solidFill>
                <a:latin typeface="Poppins"/>
              </a:rPr>
              <a:t>Explore </a:t>
            </a:r>
            <a:r>
              <a:rPr lang="en-US" sz="2400" b="1" dirty="0">
                <a:solidFill>
                  <a:srgbClr val="231F20"/>
                </a:solidFill>
                <a:latin typeface="Poppins"/>
              </a:rPr>
              <a:t>3D </a:t>
            </a:r>
            <a:r>
              <a:rPr lang="en-US" sz="2400" b="1" dirty="0" err="1">
                <a:solidFill>
                  <a:srgbClr val="231F20"/>
                </a:solidFill>
                <a:latin typeface="Poppins"/>
              </a:rPr>
              <a:t>Unet</a:t>
            </a:r>
            <a:r>
              <a:rPr lang="en-US" sz="2400" b="1" dirty="0">
                <a:solidFill>
                  <a:srgbClr val="231F20"/>
                </a:solidFill>
                <a:latin typeface="Poppins"/>
              </a:rPr>
              <a:t> </a:t>
            </a:r>
            <a:r>
              <a:rPr lang="en-US" sz="2400" dirty="0">
                <a:solidFill>
                  <a:srgbClr val="231F20"/>
                </a:solidFill>
                <a:latin typeface="Poppins"/>
              </a:rPr>
              <a:t>for sequence boundary and facies identification</a:t>
            </a:r>
          </a:p>
          <a:p>
            <a:pPr marL="57150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•"/>
            </a:pPr>
            <a:endParaRPr lang="en-US" dirty="0">
              <a:solidFill>
                <a:schemeClr val="dk2"/>
              </a:solidFill>
            </a:endParaRPr>
          </a:p>
          <a:p>
            <a:pPr marL="22860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400"/>
            </a:pPr>
            <a:r>
              <a:rPr lang="en-US" sz="2800" dirty="0">
                <a:solidFill>
                  <a:schemeClr val="dk2"/>
                </a:solidFill>
              </a:rPr>
              <a:t>Starting assumptions</a:t>
            </a:r>
          </a:p>
          <a:p>
            <a:pPr marL="57150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dk2"/>
                </a:solidFill>
              </a:rPr>
              <a:t>Training data set: That facies were distinct enough to easily separate/identify</a:t>
            </a:r>
          </a:p>
          <a:p>
            <a:pPr marL="57150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dk2"/>
                </a:solidFill>
              </a:rPr>
              <a:t>Test data set: Similarity to training data set, especially where training data is adjacent to test data</a:t>
            </a:r>
          </a:p>
          <a:p>
            <a:pPr marL="57150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dk2"/>
                </a:solidFill>
              </a:rPr>
              <a:t>Number of facies: That teams can work on six- and/or sixteen-facies data sets</a:t>
            </a:r>
            <a:endParaRPr dirty="0">
              <a:solidFill>
                <a:schemeClr val="dk2"/>
              </a:solidFill>
            </a:endParaRPr>
          </a:p>
          <a:p>
            <a:pPr marL="457200" lvl="0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ebuchet MS"/>
              <a:buNone/>
            </a:pPr>
            <a:br>
              <a:rPr lang="en-US" dirty="0">
                <a:solidFill>
                  <a:schemeClr val="dk2"/>
                </a:solidFill>
              </a:rPr>
            </a:br>
            <a:endParaRPr dirty="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c7dba52669_0_1"/>
          <p:cNvSpPr txBox="1">
            <a:spLocks noGrp="1"/>
          </p:cNvSpPr>
          <p:nvPr>
            <p:ph type="title"/>
          </p:nvPr>
        </p:nvSpPr>
        <p:spPr>
          <a:xfrm>
            <a:off x="830580" y="868681"/>
            <a:ext cx="16626900" cy="9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EVOLUTION AND STRATEGY</a:t>
            </a:r>
            <a:endParaRPr dirty="0"/>
          </a:p>
        </p:txBody>
      </p:sp>
      <p:sp>
        <p:nvSpPr>
          <p:cNvPr id="74" name="Google Shape;74;gc7dba52669_0_1"/>
          <p:cNvSpPr txBox="1">
            <a:spLocks noGrp="1"/>
          </p:cNvSpPr>
          <p:nvPr>
            <p:ph type="body" idx="1"/>
          </p:nvPr>
        </p:nvSpPr>
        <p:spPr>
          <a:xfrm>
            <a:off x="861249" y="2579688"/>
            <a:ext cx="16948072" cy="7123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dk2"/>
                </a:solidFill>
              </a:rPr>
              <a:t>Team Goal</a:t>
            </a:r>
          </a:p>
          <a:p>
            <a:pPr marL="0" indent="-4572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dk2"/>
                </a:solidFill>
              </a:rPr>
              <a:t>Learn to code in a multidisciplinary group; apply machine learning techniques to high-quality seismic data</a:t>
            </a:r>
            <a:endParaRPr dirty="0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dk2"/>
                </a:solidFill>
              </a:rPr>
              <a:t>Initial strategy</a:t>
            </a:r>
          </a:p>
          <a:p>
            <a:pPr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dk2"/>
                </a:solidFill>
              </a:rPr>
              <a:t>Explore multiple methods for facies and boundary detection, i.e., use many and different seismic attributes and post-processing techniques on results</a:t>
            </a:r>
            <a:endParaRPr dirty="0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dk2"/>
                </a:solidFill>
              </a:rPr>
              <a:t>Change in strategy given time and compute</a:t>
            </a:r>
            <a:endParaRPr sz="2800" dirty="0">
              <a:solidFill>
                <a:schemeClr val="dk2"/>
              </a:solidFill>
            </a:endParaRPr>
          </a:p>
          <a:p>
            <a:pPr indent="-4572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dk2"/>
                </a:solidFill>
              </a:rPr>
              <a:t>Seismic facies identification</a:t>
            </a:r>
          </a:p>
          <a:p>
            <a:pPr indent="-4572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dk2"/>
                </a:solidFill>
                <a:sym typeface="Wingdings" panose="05000000000000000000" pitchFamily="2" charset="2"/>
              </a:rPr>
              <a:t>Select seismic attributes and single 3D </a:t>
            </a:r>
            <a:r>
              <a:rPr lang="en-US" dirty="0" err="1">
                <a:solidFill>
                  <a:schemeClr val="dk2"/>
                </a:solidFill>
                <a:sym typeface="Wingdings" panose="05000000000000000000" pitchFamily="2" charset="2"/>
              </a:rPr>
              <a:t>Unet</a:t>
            </a:r>
            <a:r>
              <a:rPr lang="en-US" dirty="0">
                <a:solidFill>
                  <a:schemeClr val="dk2"/>
                </a:solidFill>
                <a:sym typeface="Wingdings" panose="05000000000000000000" pitchFamily="2" charset="2"/>
              </a:rPr>
              <a:t> architecture</a:t>
            </a:r>
            <a:endParaRPr lang="en-US" dirty="0">
              <a:solidFill>
                <a:schemeClr val="dk2"/>
              </a:solidFill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</a:pPr>
            <a:r>
              <a:rPr lang="en-US" sz="2800" dirty="0">
                <a:solidFill>
                  <a:schemeClr val="dk2"/>
                </a:solidFill>
              </a:rPr>
              <a:t>Existing Work</a:t>
            </a:r>
          </a:p>
          <a:p>
            <a:pPr lvl="0" indent="-4572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dk2"/>
                </a:solidFill>
              </a:rPr>
              <a:t>Built on deprecated attributes library</a:t>
            </a:r>
          </a:p>
          <a:p>
            <a:pPr marL="0" lvl="0" indent="0">
              <a:lnSpc>
                <a:spcPct val="150000"/>
              </a:lnSpc>
              <a:spcBef>
                <a:spcPts val="0"/>
              </a:spcBef>
            </a:pPr>
            <a:r>
              <a:rPr lang="en-US" sz="2800" dirty="0">
                <a:solidFill>
                  <a:schemeClr val="dk2"/>
                </a:solidFill>
              </a:rPr>
              <a:t>Experiment Results</a:t>
            </a:r>
            <a:endParaRPr sz="2800" dirty="0">
              <a:solidFill>
                <a:schemeClr val="dk2"/>
              </a:solidFill>
            </a:endParaRPr>
          </a:p>
          <a:p>
            <a:pPr indent="-4572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dk2"/>
                </a:solidFill>
              </a:rPr>
              <a:t>Pre-processing details: Augmentation and seismic attributes as enhanced input</a:t>
            </a:r>
            <a:endParaRPr dirty="0">
              <a:solidFill>
                <a:schemeClr val="dk2"/>
              </a:solidFill>
            </a:endParaRPr>
          </a:p>
          <a:p>
            <a:pPr indent="-4572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dk2"/>
                </a:solidFill>
              </a:rPr>
              <a:t>Performance details: Increased neural network depth and available data set size</a:t>
            </a:r>
            <a:endParaRPr dirty="0">
              <a:solidFill>
                <a:schemeClr val="dk2"/>
              </a:solidFill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2"/>
              </a:solidFill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2"/>
                </a:solidFill>
              </a:rPr>
              <a:t>   </a:t>
            </a:r>
            <a:endParaRPr dirty="0">
              <a:solidFill>
                <a:schemeClr val="dk2"/>
              </a:solidFill>
            </a:endParaRPr>
          </a:p>
          <a:p>
            <a:pPr marL="457200" lvl="0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ebuchet MS"/>
              <a:buNone/>
            </a:pPr>
            <a:br>
              <a:rPr lang="en-US" dirty="0">
                <a:solidFill>
                  <a:schemeClr val="dk2"/>
                </a:solidFill>
              </a:rPr>
            </a:br>
            <a:endParaRPr dirty="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c7dba52669_0_48"/>
          <p:cNvSpPr txBox="1">
            <a:spLocks noGrp="1"/>
          </p:cNvSpPr>
          <p:nvPr>
            <p:ph type="title"/>
          </p:nvPr>
        </p:nvSpPr>
        <p:spPr>
          <a:xfrm>
            <a:off x="830580" y="868681"/>
            <a:ext cx="16626900" cy="9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FINAL SOLUTION</a:t>
            </a:r>
            <a:endParaRPr dirty="0"/>
          </a:p>
        </p:txBody>
      </p:sp>
      <p:sp>
        <p:nvSpPr>
          <p:cNvPr id="80" name="Google Shape;80;gc7dba52669_0_48"/>
          <p:cNvSpPr txBox="1">
            <a:spLocks noGrp="1"/>
          </p:cNvSpPr>
          <p:nvPr>
            <p:ph type="body" idx="1"/>
          </p:nvPr>
        </p:nvSpPr>
        <p:spPr>
          <a:xfrm>
            <a:off x="861249" y="2579688"/>
            <a:ext cx="15467400" cy="7123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dk2"/>
                </a:solidFill>
              </a:rPr>
              <a:t>Walk-Through: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2"/>
                </a:solidFill>
              </a:rPr>
              <a:t>Augmentation | Attributes – Larkin Spires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2"/>
                </a:solidFill>
              </a:rPr>
              <a:t>Augmentation | Transformation – </a:t>
            </a:r>
            <a:r>
              <a:rPr lang="en-US" dirty="0" err="1">
                <a:solidFill>
                  <a:schemeClr val="dk2"/>
                </a:solidFill>
              </a:rPr>
              <a:t>Ulvi</a:t>
            </a:r>
            <a:r>
              <a:rPr lang="en-US" dirty="0">
                <a:solidFill>
                  <a:schemeClr val="dk2"/>
                </a:solidFill>
              </a:rPr>
              <a:t> </a:t>
            </a:r>
            <a:r>
              <a:rPr lang="en-US" dirty="0" err="1">
                <a:solidFill>
                  <a:schemeClr val="dk2"/>
                </a:solidFill>
              </a:rPr>
              <a:t>Zamanbayov</a:t>
            </a:r>
            <a:endParaRPr lang="en-US" dirty="0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2"/>
                </a:solidFill>
              </a:rPr>
              <a:t>3D </a:t>
            </a:r>
            <a:r>
              <a:rPr lang="en-US" dirty="0" err="1">
                <a:solidFill>
                  <a:schemeClr val="dk2"/>
                </a:solidFill>
              </a:rPr>
              <a:t>Unet</a:t>
            </a:r>
            <a:r>
              <a:rPr lang="en-US" dirty="0">
                <a:solidFill>
                  <a:schemeClr val="dk2"/>
                </a:solidFill>
              </a:rPr>
              <a:t> – Andrei </a:t>
            </a:r>
            <a:r>
              <a:rPr lang="en-US" dirty="0" err="1">
                <a:solidFill>
                  <a:schemeClr val="dk2"/>
                </a:solidFill>
              </a:rPr>
              <a:t>Osypov</a:t>
            </a:r>
            <a:endParaRPr lang="en-US" dirty="0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b="1" dirty="0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b="1" dirty="0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dk2"/>
                </a:solidFill>
              </a:rPr>
              <a:t>Results provided:</a:t>
            </a:r>
          </a:p>
          <a:p>
            <a:pPr marL="5715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Char char="●"/>
            </a:pPr>
            <a:r>
              <a:rPr lang="en-US" dirty="0">
                <a:solidFill>
                  <a:schemeClr val="dk2"/>
                </a:solidFill>
              </a:rPr>
              <a:t>Accuracy achieved</a:t>
            </a:r>
          </a:p>
          <a:p>
            <a:pPr marL="5715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Char char="●"/>
            </a:pPr>
            <a:r>
              <a:rPr lang="en-US" dirty="0">
                <a:solidFill>
                  <a:schemeClr val="dk2"/>
                </a:solidFill>
              </a:rPr>
              <a:t>Performance Numbers: (GPU/CPU Details) training times</a:t>
            </a:r>
            <a:endParaRPr dirty="0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chemeClr val="dk2"/>
              </a:solidFill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2"/>
              </a:solidFill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2"/>
              </a:solidFill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2"/>
              </a:solidFill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2"/>
                </a:solidFill>
              </a:rPr>
              <a:t>   </a:t>
            </a:r>
            <a:endParaRPr dirty="0">
              <a:solidFill>
                <a:schemeClr val="dk2"/>
              </a:solidFill>
            </a:endParaRPr>
          </a:p>
          <a:p>
            <a:pPr marL="457200" lvl="0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ebuchet MS"/>
              <a:buNone/>
            </a:pPr>
            <a:br>
              <a:rPr lang="en-US" dirty="0">
                <a:solidFill>
                  <a:schemeClr val="dk2"/>
                </a:solidFill>
              </a:rPr>
            </a:br>
            <a:endParaRPr dirty="0">
              <a:solidFill>
                <a:schemeClr val="dk2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7A5EFB-7242-4749-8DE8-86DF11A989CA}"/>
              </a:ext>
            </a:extLst>
          </p:cNvPr>
          <p:cNvSpPr txBox="1"/>
          <p:nvPr/>
        </p:nvSpPr>
        <p:spPr>
          <a:xfrm>
            <a:off x="8686800" y="4685533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6C5FF-AC11-4AE2-AAA2-F8623A25DB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580" y="868681"/>
            <a:ext cx="7245597" cy="984885"/>
          </a:xfrm>
        </p:spPr>
        <p:txBody>
          <a:bodyPr anchor="t"/>
          <a:lstStyle/>
          <a:p>
            <a:pPr algn="l"/>
            <a:r>
              <a:rPr lang="en-US" dirty="0"/>
              <a:t>Augmentation using Attributes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B2C8DB5-D743-47EB-A0C4-EA22098F2E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61250" y="2579688"/>
            <a:ext cx="7163524" cy="7123579"/>
          </a:xfrm>
        </p:spPr>
        <p:txBody>
          <a:bodyPr/>
          <a:lstStyle/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800" dirty="0"/>
              <a:t>Tested the effects of using seismic attributes as channels in the neural network. 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800" dirty="0"/>
              <a:t>Built on deprecated attributes library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800" dirty="0"/>
              <a:t>Result: Semblance, RMS, and Instantaneous Phase had </a:t>
            </a:r>
            <a:r>
              <a:rPr lang="en-US" sz="2800"/>
              <a:t>highest accuracies</a:t>
            </a:r>
            <a:endParaRPr lang="en-US" sz="2800" dirty="0"/>
          </a:p>
          <a:p>
            <a:endParaRPr lang="en-US" dirty="0"/>
          </a:p>
        </p:txBody>
      </p:sp>
      <p:pic>
        <p:nvPicPr>
          <p:cNvPr id="5" name="Content Placeholder 4" descr="A picture containing text, window&#10;&#10;Description automatically generated">
            <a:extLst>
              <a:ext uri="{FF2B5EF4-FFF2-40B4-BE49-F238E27FC236}">
                <a16:creationId xmlns:a16="http://schemas.microsoft.com/office/drawing/2014/main" id="{737FCE71-DCA7-4CD4-B1BA-37552478F935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6" t="10705" r="6704" b="10335"/>
          <a:stretch/>
        </p:blipFill>
        <p:spPr>
          <a:xfrm>
            <a:off x="8119872" y="583733"/>
            <a:ext cx="10014509" cy="9391421"/>
          </a:xfr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13737508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E51B75-10E3-46C5-9B40-E32347E960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spcFirstLastPara="1" vert="horz" wrap="square" lIns="137160" tIns="68580" rIns="137160" bIns="68580" rtlCol="0" anchor="ctr" anchorCtr="0">
            <a:normAutofit/>
          </a:bodyPr>
          <a:lstStyle/>
          <a:p>
            <a:pPr algn="l"/>
            <a:r>
              <a:rPr lang="en-US" dirty="0"/>
              <a:t>Instantaneous Phase and Depth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5E24F3-E947-40E8-8AC6-BA931C56CB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47577" y="472781"/>
            <a:ext cx="6094274" cy="39003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A39E45D-E527-4B60-A725-E90FD1CD1E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93597" y="4017920"/>
            <a:ext cx="18283428" cy="598806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051DD58-CA3A-4CFD-907D-DFB1E5C4AE3B}"/>
              </a:ext>
            </a:extLst>
          </p:cNvPr>
          <p:cNvSpPr txBox="1"/>
          <p:nvPr/>
        </p:nvSpPr>
        <p:spPr>
          <a:xfrm>
            <a:off x="1561796" y="2234106"/>
            <a:ext cx="4063594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3500 boxes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Learning rate 0.0007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Dropout rate 0.3</a:t>
            </a:r>
          </a:p>
        </p:txBody>
      </p:sp>
    </p:spTree>
    <p:extLst>
      <p:ext uri="{BB962C8B-B14F-4D97-AF65-F5344CB8AC3E}">
        <p14:creationId xmlns:p14="http://schemas.microsoft.com/office/powerpoint/2010/main" val="9661350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2C9BD3-0570-411A-8125-78D5C5C8B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spcFirstLastPara="1" vert="horz" wrap="square" lIns="137160" tIns="68580" rIns="137160" bIns="68580" rtlCol="0" anchor="t" anchorCtr="0">
            <a:normAutofit/>
          </a:bodyPr>
          <a:lstStyle/>
          <a:p>
            <a:pPr algn="l"/>
            <a:r>
              <a:rPr lang="en-US" dirty="0"/>
              <a:t>Channels: Instantaneous Phase and Depth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4667C3-3AAF-4367-AB0C-CE1BD365F7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84" b="-2"/>
          <a:stretch/>
        </p:blipFill>
        <p:spPr>
          <a:xfrm>
            <a:off x="12668250" y="165971"/>
            <a:ext cx="5388864" cy="36897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5D88493-2C23-41DC-A7A2-AA8BE46085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09598" y="3390900"/>
            <a:ext cx="18528668" cy="68961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D2FF105-D0AC-43AF-963B-50CD4D317FBE}"/>
              </a:ext>
            </a:extLst>
          </p:cNvPr>
          <p:cNvSpPr txBox="1"/>
          <p:nvPr/>
        </p:nvSpPr>
        <p:spPr>
          <a:xfrm>
            <a:off x="1561796" y="2234106"/>
            <a:ext cx="4063594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3500 boxes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Learning rate 0.001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Dropout rate 0.6</a:t>
            </a:r>
          </a:p>
        </p:txBody>
      </p:sp>
    </p:spTree>
    <p:extLst>
      <p:ext uri="{BB962C8B-B14F-4D97-AF65-F5344CB8AC3E}">
        <p14:creationId xmlns:p14="http://schemas.microsoft.com/office/powerpoint/2010/main" val="14108817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6AF0D064-60DE-4075-A4F3-B54388E6FB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5237" y="2335316"/>
            <a:ext cx="11875309" cy="639485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E5ADC7-041B-45DC-95A4-2B9552F1A8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580" y="868681"/>
            <a:ext cx="16799051" cy="984885"/>
          </a:xfrm>
        </p:spPr>
        <p:txBody>
          <a:bodyPr anchor="t">
            <a:noAutofit/>
          </a:bodyPr>
          <a:lstStyle/>
          <a:p>
            <a:pPr algn="l"/>
            <a:r>
              <a:rPr lang="en-US" dirty="0"/>
              <a:t>Channels: Depth, Instantaneous Phase, Semblance, RMS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EFD2C3-CF59-4CFE-8FCE-B0FDEC6684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32672" y="2978365"/>
            <a:ext cx="4765869" cy="6198208"/>
          </a:xfrm>
        </p:spPr>
        <p:txBody>
          <a:bodyPr>
            <a:normAutofit lnSpcReduction="10000"/>
          </a:bodyPr>
          <a:lstStyle/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800" dirty="0"/>
              <a:t>5000 blocks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800" dirty="0"/>
              <a:t>Interesting observation: Performance is worse than single attributes paired with depth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800" dirty="0"/>
              <a:t>Proposed causes: </a:t>
            </a:r>
          </a:p>
          <a:p>
            <a:pPr marL="800100" lvl="1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More training blocks would be needed for the algorithm to learn the relationships between the attributes, or</a:t>
            </a:r>
          </a:p>
          <a:p>
            <a:pPr marL="800100" lvl="1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There are too many facies labeled as the same and only some properties are captured in the test/train split.</a:t>
            </a:r>
          </a:p>
        </p:txBody>
      </p:sp>
      <p:pic>
        <p:nvPicPr>
          <p:cNvPr id="11" name="Picture 10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AE2FB5D4-70B4-489C-B792-1CD9F4D09E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6674" y="3261506"/>
            <a:ext cx="11032436" cy="5468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922535"/>
      </p:ext>
    </p:extLst>
  </p:cSld>
  <p:clrMapOvr>
    <a:masterClrMapping/>
  </p:clrMapOvr>
</p:sld>
</file>

<file path=ppt/theme/theme1.xml><?xml version="1.0" encoding="utf-8"?>
<a:theme xmlns:a="http://schemas.openxmlformats.org/drawingml/2006/main" name="Title &amp; Bullet">
  <a:themeElements>
    <a:clrScheme name="Custom 1">
      <a:dk1>
        <a:srgbClr val="CDCDCD"/>
      </a:dk1>
      <a:lt1>
        <a:srgbClr val="FFFFFF"/>
      </a:lt1>
      <a:dk2>
        <a:srgbClr val="000000"/>
      </a:dk2>
      <a:lt2>
        <a:srgbClr val="76B900"/>
      </a:lt2>
      <a:accent1>
        <a:srgbClr val="008564"/>
      </a:accent1>
      <a:accent2>
        <a:srgbClr val="5D1682"/>
      </a:accent2>
      <a:accent3>
        <a:srgbClr val="890C58"/>
      </a:accent3>
      <a:accent4>
        <a:srgbClr val="5E5E5E"/>
      </a:accent4>
      <a:accent5>
        <a:srgbClr val="8C8C8C"/>
      </a:accent5>
      <a:accent6>
        <a:srgbClr val="0071C5"/>
      </a:accent6>
      <a:hlink>
        <a:srgbClr val="76B900"/>
      </a:hlink>
      <a:folHlink>
        <a:srgbClr val="76B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664</TotalTime>
  <Words>1217</Words>
  <Application>Microsoft Macintosh PowerPoint</Application>
  <PresentationFormat>Custom</PresentationFormat>
  <Paragraphs>209</Paragraphs>
  <Slides>21</Slides>
  <Notes>6</Notes>
  <HiddenSlides>2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21</vt:i4>
      </vt:variant>
    </vt:vector>
  </HeadingPairs>
  <TitlesOfParts>
    <vt:vector size="30" baseType="lpstr">
      <vt:lpstr>Arial</vt:lpstr>
      <vt:lpstr>Calibri</vt:lpstr>
      <vt:lpstr>Courier New</vt:lpstr>
      <vt:lpstr>Noto Sans Symbols</vt:lpstr>
      <vt:lpstr>Poppins</vt:lpstr>
      <vt:lpstr>Source Serif Pro</vt:lpstr>
      <vt:lpstr>Trebuchet MS</vt:lpstr>
      <vt:lpstr>Title &amp; Bullet</vt:lpstr>
      <vt:lpstr>Office Theme</vt:lpstr>
      <vt:lpstr>PowerPoint Presentation</vt:lpstr>
      <vt:lpstr>PowerPoint Presentation</vt:lpstr>
      <vt:lpstr>PROBLEM STATEMENT</vt:lpstr>
      <vt:lpstr>EVOLUTION AND STRATEGY</vt:lpstr>
      <vt:lpstr>FINAL SOLUTION</vt:lpstr>
      <vt:lpstr>Augmentation using Attributes</vt:lpstr>
      <vt:lpstr>Instantaneous Phase and Depth</vt:lpstr>
      <vt:lpstr>Channels: Instantaneous Phase and Depth</vt:lpstr>
      <vt:lpstr>Channels: Depth, Instantaneous Phase, Semblance, RMS</vt:lpstr>
      <vt:lpstr>Augmentation using Transformations</vt:lpstr>
      <vt:lpstr>Unet Results</vt:lpstr>
      <vt:lpstr>Unet: No Augmentation</vt:lpstr>
      <vt:lpstr>Unet: RMS</vt:lpstr>
      <vt:lpstr>Unet: RMS + learning</vt:lpstr>
      <vt:lpstr>Unet: RMS + learning + transformation</vt:lpstr>
      <vt:lpstr>Unet: Semblance + learning + transformation</vt:lpstr>
      <vt:lpstr>Unet: Inst Ph + learning + transformation</vt:lpstr>
      <vt:lpstr>Unet: RMS, Semblance, Inst Ph + Learning + Transformation</vt:lpstr>
      <vt:lpstr>Unet: No Attr + Learning + Transformation</vt:lpstr>
      <vt:lpstr>Unet: Feasibility on 16-facies data set</vt:lpstr>
      <vt:lpstr>LESSONS LEARNED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Maitri Erwin</dc:creator>
  <cp:lastModifiedBy>Andrei Osypov</cp:lastModifiedBy>
  <cp:revision>23</cp:revision>
  <dcterms:created xsi:type="dcterms:W3CDTF">2008-01-24T03:11:41Z</dcterms:created>
  <dcterms:modified xsi:type="dcterms:W3CDTF">2021-04-06T05:17:21Z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0x0101004A841BACFAD2394183C687864B1C9B14</vt:lpwstr>
  </property>
  <property fmtid="{D5CDD505-2E9C-101B-9397-08002B2CF9AE}" pid="3" name="MSIP_Label_6b558183-044c-4105-8d9c-cea02a2a3d86_Enabled">
    <vt:lpwstr>True</vt:lpwstr>
  </property>
  <property fmtid="{D5CDD505-2E9C-101B-9397-08002B2CF9AE}" pid="4" name="MSIP_Label_6b558183-044c-4105-8d9c-cea02a2a3d86_SiteId">
    <vt:lpwstr>43083d15-7273-40c1-b7db-39efd9ccc17a</vt:lpwstr>
  </property>
  <property fmtid="{D5CDD505-2E9C-101B-9397-08002B2CF9AE}" pid="5" name="MSIP_Label_6b558183-044c-4105-8d9c-cea02a2a3d86_Ref">
    <vt:lpwstr>https://api.informationprotection.azure.com/api/43083d15-7273-40c1-b7db-39efd9ccc17a</vt:lpwstr>
  </property>
  <property fmtid="{D5CDD505-2E9C-101B-9397-08002B2CF9AE}" pid="6" name="MSIP_Label_6b558183-044c-4105-8d9c-cea02a2a3d86_Owner">
    <vt:lpwstr>lspillman@nvidia.com</vt:lpwstr>
  </property>
  <property fmtid="{D5CDD505-2E9C-101B-9397-08002B2CF9AE}" pid="7" name="MSIP_Label_6b558183-044c-4105-8d9c-cea02a2a3d86_SetDate">
    <vt:lpwstr>2018-05-11T15:28:31.9824217-07:00</vt:lpwstr>
  </property>
  <property fmtid="{D5CDD505-2E9C-101B-9397-08002B2CF9AE}" pid="8" name="MSIP_Label_6b558183-044c-4105-8d9c-cea02a2a3d86_Name">
    <vt:lpwstr>Unrestricted</vt:lpwstr>
  </property>
  <property fmtid="{D5CDD505-2E9C-101B-9397-08002B2CF9AE}" pid="9" name="MSIP_Label_6b558183-044c-4105-8d9c-cea02a2a3d86_Application">
    <vt:lpwstr>Microsoft Azure Information Protection</vt:lpwstr>
  </property>
  <property fmtid="{D5CDD505-2E9C-101B-9397-08002B2CF9AE}" pid="10" name="MSIP_Label_6b558183-044c-4105-8d9c-cea02a2a3d86_Extended_MSFT_Method">
    <vt:lpwstr>Automatic</vt:lpwstr>
  </property>
  <property fmtid="{D5CDD505-2E9C-101B-9397-08002B2CF9AE}" pid="11" name="Sensitivity">
    <vt:lpwstr>Unrestricted</vt:lpwstr>
  </property>
</Properties>
</file>